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Default Extension="gif" ContentType="image/gif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notesMasterIdLst>
    <p:notesMasterId r:id="rId21"/>
  </p:notesMasterIdLst>
  <p:sldIdLst>
    <p:sldId id="327" r:id="rId2"/>
    <p:sldId id="363" r:id="rId3"/>
    <p:sldId id="378" r:id="rId4"/>
    <p:sldId id="385" r:id="rId5"/>
    <p:sldId id="381" r:id="rId6"/>
    <p:sldId id="387" r:id="rId7"/>
    <p:sldId id="388" r:id="rId8"/>
    <p:sldId id="390" r:id="rId9"/>
    <p:sldId id="389" r:id="rId10"/>
    <p:sldId id="383" r:id="rId11"/>
    <p:sldId id="382" r:id="rId12"/>
    <p:sldId id="367" r:id="rId13"/>
    <p:sldId id="386" r:id="rId14"/>
    <p:sldId id="368" r:id="rId15"/>
    <p:sldId id="384" r:id="rId16"/>
    <p:sldId id="393" r:id="rId17"/>
    <p:sldId id="392" r:id="rId18"/>
    <p:sldId id="391" r:id="rId19"/>
    <p:sldId id="340" r:id="rId20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FFCC00"/>
    <a:srgbClr val="FF0000"/>
    <a:srgbClr val="195D8B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269" autoAdjust="0"/>
    <p:restoredTop sz="91739" autoAdjust="0"/>
  </p:normalViewPr>
  <p:slideViewPr>
    <p:cSldViewPr>
      <p:cViewPr varScale="1">
        <p:scale>
          <a:sx n="91" d="100"/>
          <a:sy n="91" d="100"/>
        </p:scale>
        <p:origin x="-1254" y="-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6" d="100"/>
          <a:sy n="56" d="100"/>
        </p:scale>
        <p:origin x="-1860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0A1262E8-6F4A-4916-AC11-127561CEC085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BE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fr-BE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87E3238-5A08-4F82-9358-05E8B3B3B6F6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  <p:extLst>
      <p:ext uri="{BB962C8B-B14F-4D97-AF65-F5344CB8AC3E}">
        <p14:creationId xmlns:p14="http://schemas.microsoft.com/office/powerpoint/2010/main" xmlns="" val="159209846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387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fr-FR" smtClean="0"/>
          </a:p>
        </p:txBody>
      </p:sp>
    </p:spTree>
    <p:extLst>
      <p:ext uri="{BB962C8B-B14F-4D97-AF65-F5344CB8AC3E}">
        <p14:creationId xmlns:p14="http://schemas.microsoft.com/office/powerpoint/2010/main" xmlns="" val="212775946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10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11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12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13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14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15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16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17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18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4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8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620B919-9C88-4422-BC97-E830260D549F}" type="slidenum">
              <a:rPr lang="en-GB" smtClean="0"/>
              <a:pPr/>
              <a:t>9</a:t>
            </a:fld>
            <a:endParaRPr lang="en-GB" smtClean="0"/>
          </a:p>
        </p:txBody>
      </p:sp>
      <p:sp>
        <p:nvSpPr>
          <p:cNvPr id="122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22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xmlns="" val="15862750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4000">
                <a:solidFill>
                  <a:srgbClr val="195D8B"/>
                </a:solidFill>
                <a:latin typeface="Arial" pitchFamily="34" charset="0"/>
                <a:ea typeface="Verdana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rgbClr val="195D8B"/>
                </a:solidFill>
                <a:latin typeface="Arial" pitchFamily="34" charset="0"/>
                <a:ea typeface="Verdana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0120DD-571F-4D50-AC19-5A2AB97DA069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101559-6A1B-437A-A449-4DF5AC54D431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33D312-F128-4DDE-BDA4-7C48E8C19E54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AB395D-4E70-413C-9BE8-1844C1CC82E0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3E1D0B-9310-4DC2-836B-754109329C63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59A436-CF76-4DC7-896B-5E90A1D456D8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>
                <a:solidFill>
                  <a:srgbClr val="195D8B"/>
                </a:solidFill>
                <a:latin typeface="Arial" pitchFamily="34" charset="0"/>
                <a:ea typeface="Verdana" pitchFamily="34" charset="0"/>
                <a:cs typeface="Arial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fr-B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195D8B"/>
                </a:solidFill>
                <a:latin typeface="Arial" pitchFamily="34" charset="0"/>
                <a:ea typeface="Verdana" pitchFamily="34" charset="0"/>
                <a:cs typeface="Arial" pitchFamily="34" charset="0"/>
              </a:defRPr>
            </a:lvl1pPr>
            <a:lvl2pPr>
              <a:defRPr>
                <a:solidFill>
                  <a:srgbClr val="195D8B"/>
                </a:solidFill>
                <a:latin typeface="Arial" pitchFamily="34" charset="0"/>
                <a:ea typeface="Verdana" pitchFamily="34" charset="0"/>
                <a:cs typeface="Arial" pitchFamily="34" charset="0"/>
              </a:defRPr>
            </a:lvl2pPr>
            <a:lvl3pPr>
              <a:defRPr>
                <a:solidFill>
                  <a:srgbClr val="195D8B"/>
                </a:solidFill>
                <a:latin typeface="Arial" pitchFamily="34" charset="0"/>
                <a:ea typeface="Verdana" pitchFamily="34" charset="0"/>
                <a:cs typeface="Arial" pitchFamily="34" charset="0"/>
              </a:defRPr>
            </a:lvl3pPr>
            <a:lvl4pPr>
              <a:defRPr>
                <a:solidFill>
                  <a:srgbClr val="195D8B"/>
                </a:solidFill>
                <a:latin typeface="Arial" pitchFamily="34" charset="0"/>
                <a:ea typeface="Verdana" pitchFamily="34" charset="0"/>
                <a:cs typeface="Arial" pitchFamily="34" charset="0"/>
              </a:defRPr>
            </a:lvl4pPr>
            <a:lvl5pPr>
              <a:defRPr>
                <a:solidFill>
                  <a:srgbClr val="195D8B"/>
                </a:solidFill>
                <a:latin typeface="Arial" pitchFamily="34" charset="0"/>
                <a:ea typeface="Verdana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B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6A6625-FD8E-4569-970F-E9EC346242CF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B287C0-7D64-4212-A86A-918FEBE5BC68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479D28-C724-43A6-B664-26A623ECAC66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EEC9D-0A78-438D-AC6C-EE9C07E759B1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895BF-96C8-4272-80CB-70F248A9E1CE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3DA85F-95A8-4167-92A2-C37925F40229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4A2DB3-737D-4C54-AA98-2A4A2ABA05FE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18D042-044D-4AC2-9608-F6AE223CD542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225593-9D13-4AE8-8CBE-1991B1D95D4E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E31AA-0868-452F-84B7-3C77AC27BE8E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EA5D78-74D7-435F-A2F1-A1C9E9BCC73A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ECD10F-776E-4571-BE0B-F5FBD9BD0F3F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C78F8B-269A-4B82-A8C0-517A9A71DCED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225F64-CA49-4483-914E-C3E50F8774EC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r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BE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1FB60C-9C5E-46AC-8E59-BA5F010A8640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46A0B-A841-40BB-908F-419EAD7E5CEC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page2-v1"/>
          <p:cNvPicPr>
            <a:picLocks noChangeAspect="1" noChangeArrowheads="1"/>
          </p:cNvPicPr>
          <p:nvPr userDrawn="1"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fr-BE" dirty="0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fr-B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FB2C41D-8BEA-483C-A99E-2BC2D75458EE}" type="datetimeFigureOut">
              <a:rPr lang="fr-BE"/>
              <a:pPr>
                <a:defRPr/>
              </a:pPr>
              <a:t>3/12/2013</a:t>
            </a:fld>
            <a:endParaRPr lang="fr-BE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B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C558DB5-6661-4D02-B1E7-DCE9408DF44A}" type="slidenum">
              <a:rPr lang="fr-BE"/>
              <a:pPr>
                <a:defRPr/>
              </a:pPr>
              <a:t>‹#›</a:t>
            </a:fld>
            <a:endParaRPr lang="fr-B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195D8B"/>
          </a:solidFill>
          <a:latin typeface="Arial" pitchFamily="34" charset="0"/>
          <a:ea typeface="+mj-ea"/>
          <a:cs typeface="Arial" pitchFamily="34" charset="0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195D8B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195D8B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195D8B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195D8B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195D8B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195D8B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195D8B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195D8B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195D8B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rgbClr val="195D8B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195D8B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95D8B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95D8B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page1-v1_3.jpg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Title 1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8064896" cy="1872208"/>
          </a:xfrm>
        </p:spPr>
        <p:txBody>
          <a:bodyPr>
            <a:normAutofit fontScale="90000"/>
          </a:bodyPr>
          <a:lstStyle/>
          <a:p>
            <a:r>
              <a:rPr lang="en-GB" sz="2700" b="1" dirty="0" smtClean="0"/>
              <a:t>Further </a:t>
            </a:r>
            <a:r>
              <a:rPr lang="en-GB" sz="2700" b="1" dirty="0"/>
              <a:t>Development of the </a:t>
            </a:r>
            <a:br>
              <a:rPr lang="en-GB" sz="2700" b="1" dirty="0"/>
            </a:br>
            <a:r>
              <a:rPr lang="en-GB" sz="2700" b="1" dirty="0"/>
              <a:t>EU Market for Commercial Services</a:t>
            </a:r>
            <a:br>
              <a:rPr lang="en-GB" sz="2700" b="1" dirty="0"/>
            </a:br>
            <a:r>
              <a:rPr lang="en-GB" sz="2700" b="1" dirty="0"/>
              <a:t>for SME New Product </a:t>
            </a:r>
            <a:r>
              <a:rPr lang="en-GB" sz="2700" b="1" dirty="0" smtClean="0"/>
              <a:t>Development</a:t>
            </a:r>
            <a:br>
              <a:rPr lang="en-GB" sz="2700" b="1" dirty="0" smtClean="0"/>
            </a:br>
            <a:r>
              <a:rPr lang="en-GB" sz="2700" b="1" dirty="0" smtClean="0"/>
              <a:t/>
            </a:r>
            <a:br>
              <a:rPr lang="en-GB" sz="2700" b="1" dirty="0" smtClean="0"/>
            </a:br>
            <a:r>
              <a:rPr lang="en-GB" sz="2400" i="1" dirty="0" smtClean="0"/>
              <a:t>The </a:t>
            </a:r>
            <a:r>
              <a:rPr lang="en-GB" sz="2400" i="1" dirty="0"/>
              <a:t>Increased Opportunities for </a:t>
            </a:r>
            <a:r>
              <a:rPr lang="en-GB" sz="2400" i="1" dirty="0" smtClean="0"/>
              <a:t>RTOs</a:t>
            </a:r>
            <a:endParaRPr lang="fr-BE" i="1" dirty="0" smtClean="0">
              <a:latin typeface="Arial" charset="0"/>
              <a:cs typeface="Arial" charset="0"/>
            </a:endParaRPr>
          </a:p>
        </p:txBody>
      </p:sp>
      <p:sp>
        <p:nvSpPr>
          <p:cNvPr id="14339" name="Subtitle 2"/>
          <p:cNvSpPr>
            <a:spLocks noGrp="1"/>
          </p:cNvSpPr>
          <p:nvPr>
            <p:ph type="subTitle" idx="1"/>
          </p:nvPr>
        </p:nvSpPr>
        <p:spPr>
          <a:xfrm>
            <a:off x="5148064" y="5445224"/>
            <a:ext cx="3779912" cy="1412776"/>
          </a:xfrm>
        </p:spPr>
        <p:txBody>
          <a:bodyPr/>
          <a:lstStyle/>
          <a:p>
            <a:pPr algn="r"/>
            <a:r>
              <a:rPr lang="en-GB" sz="2400" dirty="0" smtClean="0"/>
              <a:t>John Hill</a:t>
            </a:r>
          </a:p>
          <a:p>
            <a:pPr algn="r"/>
            <a:r>
              <a:rPr lang="en-GB" sz="2400" dirty="0" smtClean="0">
                <a:latin typeface="Arial" charset="0"/>
                <a:cs typeface="Arial" charset="0"/>
              </a:rPr>
              <a:t>Pera</a:t>
            </a:r>
            <a:endParaRPr lang="fr-BE" sz="2000" dirty="0" smtClean="0">
              <a:latin typeface="Arial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785105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/>
              <a:t>The </a:t>
            </a:r>
            <a:r>
              <a:rPr lang="en-GB" sz="3200" b="1" dirty="0"/>
              <a:t>Market for RD&amp;I Services for </a:t>
            </a:r>
            <a:r>
              <a:rPr lang="en-GB" sz="3200" b="1" dirty="0" smtClean="0"/>
              <a:t>SMEs</a:t>
            </a:r>
            <a:br>
              <a:rPr lang="en-GB" sz="3200" b="1" dirty="0" smtClean="0"/>
            </a:br>
            <a:r>
              <a:rPr lang="en-GB" sz="2800" i="1" dirty="0" smtClean="0"/>
              <a:t>Grant funded by EC at commercial rates</a:t>
            </a:r>
            <a:endParaRPr lang="en-US" sz="2800" i="1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87" y="2564904"/>
            <a:ext cx="3888432" cy="25057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635623" y="1988840"/>
            <a:ext cx="1656184" cy="36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763415" y="5229200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Government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5723855" y="522920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Enterprises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655" y="357301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</a:rPr>
              <a:t>RTOs</a:t>
            </a:r>
            <a:endParaRPr lang="en-US" sz="3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5291807" y="4612486"/>
            <a:ext cx="432321" cy="400690"/>
          </a:xfrm>
          <a:prstGeom prst="ellipse">
            <a:avLst/>
          </a:prstGeom>
          <a:solidFill>
            <a:srgbClr val="FF0000">
              <a:alpha val="18039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2627585" y="5589240"/>
            <a:ext cx="3456583" cy="43204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 Rates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003775" y="4674622"/>
            <a:ext cx="100838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400" dirty="0" smtClean="0"/>
              <a:t>€3Bn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xmlns="" val="462588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/>
              <a:t>The </a:t>
            </a:r>
            <a:r>
              <a:rPr lang="en-GB" sz="3200" b="1" dirty="0" smtClean="0"/>
              <a:t>Market </a:t>
            </a:r>
            <a:r>
              <a:rPr lang="en-GB" sz="3200" b="1" dirty="0"/>
              <a:t>for RD&amp;I </a:t>
            </a:r>
            <a:r>
              <a:rPr lang="en-GB" sz="3200" b="1" dirty="0" smtClean="0"/>
              <a:t>Services for RTOs</a:t>
            </a:r>
            <a:endParaRPr lang="en-US" sz="3200" b="1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87" y="2564904"/>
            <a:ext cx="3888432" cy="25057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635623" y="1988840"/>
            <a:ext cx="1656184" cy="36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763415" y="5229200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Government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5723855" y="522920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Enterprises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655" y="357301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</a:rPr>
              <a:t>RTOs</a:t>
            </a:r>
            <a:endParaRPr lang="en-US" sz="3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5291807" y="4612486"/>
            <a:ext cx="432321" cy="400690"/>
          </a:xfrm>
          <a:prstGeom prst="ellipse">
            <a:avLst/>
          </a:prstGeom>
          <a:solidFill>
            <a:srgbClr val="FF0000">
              <a:alpha val="18039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ight Arrow 9"/>
          <p:cNvSpPr/>
          <p:nvPr/>
        </p:nvSpPr>
        <p:spPr>
          <a:xfrm>
            <a:off x="2627585" y="5589240"/>
            <a:ext cx="3456583" cy="43204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 Rates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16" name="Oval 15"/>
          <p:cNvSpPr/>
          <p:nvPr/>
        </p:nvSpPr>
        <p:spPr>
          <a:xfrm>
            <a:off x="2915816" y="4437112"/>
            <a:ext cx="576064" cy="576064"/>
          </a:xfrm>
          <a:prstGeom prst="ellipse">
            <a:avLst/>
          </a:prstGeom>
          <a:solidFill>
            <a:srgbClr val="FF0000">
              <a:alpha val="18039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18" name="Oval 17"/>
          <p:cNvSpPr/>
          <p:nvPr/>
        </p:nvSpPr>
        <p:spPr>
          <a:xfrm>
            <a:off x="5363815" y="4437112"/>
            <a:ext cx="576337" cy="576064"/>
          </a:xfrm>
          <a:prstGeom prst="ellipse">
            <a:avLst/>
          </a:prstGeom>
          <a:solidFill>
            <a:srgbClr val="FF0000">
              <a:alpha val="18039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Line Callout 1 2"/>
          <p:cNvSpPr/>
          <p:nvPr/>
        </p:nvSpPr>
        <p:spPr>
          <a:xfrm>
            <a:off x="5507831" y="3069669"/>
            <a:ext cx="1584176" cy="504056"/>
          </a:xfrm>
          <a:prstGeom prst="borderCallout1">
            <a:avLst>
              <a:gd name="adj1" fmla="val 118608"/>
              <a:gd name="adj2" fmla="val 16556"/>
              <a:gd name="adj3" fmla="val 323866"/>
              <a:gd name="adj4" fmla="val -3383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>
                <a:solidFill>
                  <a:schemeClr val="tx1"/>
                </a:solidFill>
              </a:rPr>
              <a:t>SME Instrument</a:t>
            </a:r>
          </a:p>
        </p:txBody>
      </p:sp>
      <p:sp>
        <p:nvSpPr>
          <p:cNvPr id="20" name="Line Callout 1 19"/>
          <p:cNvSpPr/>
          <p:nvPr/>
        </p:nvSpPr>
        <p:spPr>
          <a:xfrm>
            <a:off x="6372200" y="3789040"/>
            <a:ext cx="1584176" cy="504056"/>
          </a:xfrm>
          <a:prstGeom prst="borderCallout1">
            <a:avLst>
              <a:gd name="adj1" fmla="val 47043"/>
              <a:gd name="adj2" fmla="val -5156"/>
              <a:gd name="adj3" fmla="val 155772"/>
              <a:gd name="adj4" fmla="val -335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OEM Commercial</a:t>
            </a:r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21" name="Line Callout 1 20"/>
          <p:cNvSpPr/>
          <p:nvPr/>
        </p:nvSpPr>
        <p:spPr>
          <a:xfrm>
            <a:off x="1619399" y="3068960"/>
            <a:ext cx="1584176" cy="504056"/>
          </a:xfrm>
          <a:prstGeom prst="borderCallout1">
            <a:avLst>
              <a:gd name="adj1" fmla="val 115279"/>
              <a:gd name="adj2" fmla="val 78513"/>
              <a:gd name="adj3" fmla="val 302075"/>
              <a:gd name="adj4" fmla="val 103269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solidFill>
                  <a:schemeClr val="tx1"/>
                </a:solidFill>
              </a:rPr>
              <a:t>H2020 Cost Reimbursed</a:t>
            </a:r>
            <a:endParaRPr lang="en-GB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96690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528" y="3212976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r>
              <a:rPr lang="en-US" sz="3200" b="1" dirty="0" smtClean="0"/>
              <a:t>Market Created</a:t>
            </a:r>
            <a:br>
              <a:rPr lang="en-US" sz="3200" b="1" dirty="0" smtClean="0"/>
            </a:br>
            <a:r>
              <a:rPr lang="en-US" sz="3200" b="1" dirty="0" smtClean="0"/>
              <a:t>by the SME Instrument</a:t>
            </a:r>
          </a:p>
        </p:txBody>
      </p:sp>
    </p:spTree>
    <p:extLst>
      <p:ext uri="{BB962C8B-B14F-4D97-AF65-F5344CB8AC3E}">
        <p14:creationId xmlns:p14="http://schemas.microsoft.com/office/powerpoint/2010/main" xmlns="" val="2686346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0" indent="0" algn="l">
              <a:buNone/>
            </a:pPr>
            <a:r>
              <a:rPr lang="en-US" sz="3200" b="1" dirty="0"/>
              <a:t>The </a:t>
            </a:r>
            <a:r>
              <a:rPr lang="en-US" sz="3200" b="1" dirty="0" smtClean="0"/>
              <a:t>Customer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25212" y="1988840"/>
            <a:ext cx="8395260" cy="3701008"/>
          </a:xfrm>
        </p:spPr>
        <p:txBody>
          <a:bodyPr/>
          <a:lstStyle/>
          <a:p>
            <a:pPr marL="0" indent="0">
              <a:buNone/>
            </a:pPr>
            <a:endParaRPr lang="en-GB" sz="2800" dirty="0" smtClean="0"/>
          </a:p>
          <a:p>
            <a:r>
              <a:rPr lang="en-GB" sz="2800" dirty="0" smtClean="0"/>
              <a:t>High Growth SMEs</a:t>
            </a:r>
          </a:p>
          <a:p>
            <a:r>
              <a:rPr lang="en-GB" sz="2800" dirty="0" smtClean="0"/>
              <a:t>Strong leaders and entrepreneurs</a:t>
            </a:r>
          </a:p>
          <a:p>
            <a:r>
              <a:rPr lang="en-GB" sz="2800" dirty="0" smtClean="0"/>
              <a:t>Growth strategies enabled by NPD</a:t>
            </a:r>
          </a:p>
          <a:p>
            <a:r>
              <a:rPr lang="en-GB" sz="2800" dirty="0" smtClean="0"/>
              <a:t>Clear vision of the NPD required</a:t>
            </a:r>
          </a:p>
          <a:p>
            <a:r>
              <a:rPr lang="en-GB" sz="2800" dirty="0" smtClean="0"/>
              <a:t>Focused and discerning customers</a:t>
            </a:r>
          </a:p>
        </p:txBody>
      </p:sp>
    </p:spTree>
    <p:extLst>
      <p:ext uri="{BB962C8B-B14F-4D97-AF65-F5344CB8AC3E}">
        <p14:creationId xmlns:p14="http://schemas.microsoft.com/office/powerpoint/2010/main" xmlns="" val="25435027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SME Instrument</a:t>
            </a:r>
            <a:endParaRPr lang="en-US" sz="3200" i="1" dirty="0" smtClean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25212" y="1960240"/>
            <a:ext cx="8706232" cy="3701008"/>
          </a:xfrm>
        </p:spPr>
        <p:txBody>
          <a:bodyPr/>
          <a:lstStyle/>
          <a:p>
            <a:r>
              <a:rPr lang="en-GB" sz="2800" dirty="0" smtClean="0"/>
              <a:t>A </a:t>
            </a:r>
            <a:r>
              <a:rPr lang="en-GB" sz="2800" dirty="0"/>
              <a:t>programme to enable </a:t>
            </a:r>
            <a:r>
              <a:rPr lang="en-GB" sz="2800" dirty="0" smtClean="0"/>
              <a:t>high growth SMEs</a:t>
            </a:r>
            <a:endParaRPr lang="en-GB" sz="2800" dirty="0"/>
          </a:p>
          <a:p>
            <a:r>
              <a:rPr lang="en-GB" sz="2800" dirty="0" smtClean="0"/>
              <a:t>To </a:t>
            </a:r>
            <a:r>
              <a:rPr lang="en-GB" sz="2800" dirty="0"/>
              <a:t>compete for funding with the best in Europe</a:t>
            </a:r>
          </a:p>
          <a:p>
            <a:r>
              <a:rPr lang="en-GB" sz="2800" dirty="0"/>
              <a:t>A small firm, business elite coached to succeed</a:t>
            </a:r>
          </a:p>
          <a:p>
            <a:r>
              <a:rPr lang="en-GB" sz="2800" dirty="0"/>
              <a:t>Networked with investors and flagship customers</a:t>
            </a:r>
          </a:p>
          <a:p>
            <a:r>
              <a:rPr lang="en-GB" sz="2800" dirty="0" smtClean="0"/>
              <a:t>A quality </a:t>
            </a:r>
            <a:r>
              <a:rPr lang="en-GB" sz="2800" dirty="0"/>
              <a:t>label for debt and equity finance</a:t>
            </a:r>
          </a:p>
          <a:p>
            <a:r>
              <a:rPr lang="en-GB" sz="2800" dirty="0"/>
              <a:t>Preferential access to EU debt and equity </a:t>
            </a:r>
            <a:r>
              <a:rPr lang="en-GB" sz="2800" dirty="0" smtClean="0"/>
              <a:t>facilities</a:t>
            </a:r>
          </a:p>
          <a:p>
            <a:r>
              <a:rPr lang="en-GB" sz="2800" dirty="0" smtClean="0"/>
              <a:t>A "Champions League" with very few winners</a:t>
            </a:r>
          </a:p>
        </p:txBody>
      </p:sp>
      <p:sp>
        <p:nvSpPr>
          <p:cNvPr id="2" name="Rectangle 1"/>
          <p:cNvSpPr/>
          <p:nvPr/>
        </p:nvSpPr>
        <p:spPr>
          <a:xfrm>
            <a:off x="2862064" y="6228020"/>
            <a:ext cx="5958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r">
              <a:buNone/>
            </a:pPr>
            <a:r>
              <a:rPr lang="en-GB" b="1" i="1" dirty="0">
                <a:solidFill>
                  <a:schemeClr val="bg1">
                    <a:lumMod val="50000"/>
                  </a:schemeClr>
                </a:solidFill>
              </a:rPr>
              <a:t>What </a:t>
            </a:r>
            <a:r>
              <a:rPr lang="en-GB" b="1" i="1" dirty="0" smtClean="0">
                <a:solidFill>
                  <a:schemeClr val="bg1">
                    <a:lumMod val="50000"/>
                  </a:schemeClr>
                </a:solidFill>
              </a:rPr>
              <a:t>EARTO heard </a:t>
            </a:r>
            <a:r>
              <a:rPr lang="en-GB" b="1" i="1" dirty="0">
                <a:solidFill>
                  <a:schemeClr val="bg1">
                    <a:lumMod val="50000"/>
                  </a:schemeClr>
                </a:solidFill>
              </a:rPr>
              <a:t>from Dr Reichert last </a:t>
            </a:r>
            <a:r>
              <a:rPr lang="en-GB" b="1" i="1" dirty="0" smtClean="0">
                <a:solidFill>
                  <a:schemeClr val="bg1">
                    <a:lumMod val="50000"/>
                  </a:schemeClr>
                </a:solidFill>
              </a:rPr>
              <a:t>week</a:t>
            </a:r>
            <a:endParaRPr lang="en-GB" b="1" i="1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863466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Market Created</a:t>
            </a:r>
            <a:br>
              <a:rPr lang="en-US" sz="3200" b="1" dirty="0" smtClean="0"/>
            </a:br>
            <a:r>
              <a:rPr lang="en-US" sz="2800" i="1" dirty="0" smtClean="0"/>
              <a:t>Services required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25212" y="1888232"/>
            <a:ext cx="8395260" cy="3701008"/>
          </a:xfrm>
        </p:spPr>
        <p:txBody>
          <a:bodyPr/>
          <a:lstStyle/>
          <a:p>
            <a:endParaRPr lang="en-GB" sz="2800" dirty="0" smtClean="0"/>
          </a:p>
          <a:p>
            <a:endParaRPr lang="en-GB" sz="2800" dirty="0"/>
          </a:p>
          <a:p>
            <a:r>
              <a:rPr lang="en-GB" sz="2800" dirty="0" smtClean="0"/>
              <a:t>NPD services</a:t>
            </a:r>
          </a:p>
          <a:p>
            <a:r>
              <a:rPr lang="en-GB" sz="2800" dirty="0" smtClean="0"/>
              <a:t>Not R&amp;D services</a:t>
            </a:r>
          </a:p>
          <a:p>
            <a:r>
              <a:rPr lang="en-GB" sz="2800" dirty="0" smtClean="0"/>
              <a:t>Demonstration of technologies on products</a:t>
            </a:r>
          </a:p>
        </p:txBody>
      </p:sp>
    </p:spTree>
    <p:extLst>
      <p:ext uri="{BB962C8B-B14F-4D97-AF65-F5344CB8AC3E}">
        <p14:creationId xmlns:p14="http://schemas.microsoft.com/office/powerpoint/2010/main" xmlns="" val="35632013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25212" y="1888232"/>
            <a:ext cx="8395260" cy="3701008"/>
          </a:xfrm>
        </p:spPr>
        <p:txBody>
          <a:bodyPr/>
          <a:lstStyle/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Typical order value range €250k - €2.5M</a:t>
            </a:r>
          </a:p>
          <a:p>
            <a:r>
              <a:rPr lang="en-GB" sz="2800" dirty="0" smtClean="0"/>
              <a:t>Similar to the OEM market for RTOs</a:t>
            </a:r>
          </a:p>
          <a:p>
            <a:r>
              <a:rPr lang="en-GB" sz="2800" dirty="0" smtClean="0"/>
              <a:t>Around 1/3</a:t>
            </a:r>
            <a:r>
              <a:rPr lang="en-GB" sz="2800" baseline="30000" dirty="0" smtClean="0"/>
              <a:t>rd</a:t>
            </a:r>
            <a:r>
              <a:rPr lang="en-GB" sz="2800" dirty="0" smtClean="0"/>
              <a:t> of the OEM market size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Market Created</a:t>
            </a:r>
            <a:br>
              <a:rPr lang="en-US" sz="3200" b="1" dirty="0" smtClean="0"/>
            </a:br>
            <a:r>
              <a:rPr lang="en-US" sz="2800" i="1" dirty="0" smtClean="0"/>
              <a:t>Volume and value</a:t>
            </a:r>
          </a:p>
        </p:txBody>
      </p:sp>
    </p:spTree>
    <p:extLst>
      <p:ext uri="{BB962C8B-B14F-4D97-AF65-F5344CB8AC3E}">
        <p14:creationId xmlns:p14="http://schemas.microsoft.com/office/powerpoint/2010/main" xmlns="" val="9650565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25212" y="1888232"/>
            <a:ext cx="8395260" cy="3701008"/>
          </a:xfrm>
        </p:spPr>
        <p:txBody>
          <a:bodyPr/>
          <a:lstStyle/>
          <a:p>
            <a:endParaRPr lang="en-GB" sz="2800" dirty="0" smtClean="0"/>
          </a:p>
          <a:p>
            <a:endParaRPr lang="en-GB" sz="2800" dirty="0" smtClean="0"/>
          </a:p>
          <a:p>
            <a:r>
              <a:rPr lang="en-GB" sz="2800" dirty="0" smtClean="0"/>
              <a:t>No </a:t>
            </a:r>
            <a:r>
              <a:rPr lang="en-GB" sz="2800" dirty="0"/>
              <a:t>cost reimbursement </a:t>
            </a:r>
            <a:r>
              <a:rPr lang="en-GB" sz="2800" dirty="0" smtClean="0"/>
              <a:t>or flat overhead rates</a:t>
            </a:r>
            <a:endParaRPr lang="en-GB" sz="2800" dirty="0"/>
          </a:p>
          <a:p>
            <a:r>
              <a:rPr lang="en-GB" sz="2800" dirty="0" smtClean="0"/>
              <a:t>Commercial fees invoiced against outputs</a:t>
            </a:r>
          </a:p>
          <a:p>
            <a:r>
              <a:rPr lang="en-GB" sz="2800" dirty="0" smtClean="0"/>
              <a:t>Continuous access, no waiting for topics or calls</a:t>
            </a:r>
          </a:p>
        </p:txBody>
      </p:sp>
      <p:sp>
        <p:nvSpPr>
          <p:cNvPr id="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Market Created</a:t>
            </a:r>
            <a:br>
              <a:rPr lang="en-US" sz="3200" b="1" dirty="0" smtClean="0"/>
            </a:br>
            <a:r>
              <a:rPr lang="en-US" sz="2800" i="1" dirty="0" smtClean="0"/>
              <a:t>Commercial aspects</a:t>
            </a:r>
          </a:p>
        </p:txBody>
      </p:sp>
    </p:spTree>
    <p:extLst>
      <p:ext uri="{BB962C8B-B14F-4D97-AF65-F5344CB8AC3E}">
        <p14:creationId xmlns:p14="http://schemas.microsoft.com/office/powerpoint/2010/main" xmlns="" val="3125620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084168" y="2972668"/>
            <a:ext cx="2524125" cy="1795462"/>
            <a:chOff x="5940152" y="2179787"/>
            <a:chExt cx="2524125" cy="1795462"/>
          </a:xfrm>
        </p:grpSpPr>
        <p:sp>
          <p:nvSpPr>
            <p:cNvPr id="9" name="Oval 12"/>
            <p:cNvSpPr>
              <a:spLocks noChangeArrowheads="1"/>
            </p:cNvSpPr>
            <p:nvPr/>
          </p:nvSpPr>
          <p:spPr bwMode="auto">
            <a:xfrm>
              <a:off x="6089650" y="2179787"/>
              <a:ext cx="2279650" cy="1795462"/>
            </a:xfrm>
            <a:prstGeom prst="ellipse">
              <a:avLst/>
            </a:prstGeom>
            <a:solidFill>
              <a:srgbClr val="99FF66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 sz="1200" smtClean="0">
                <a:solidFill>
                  <a:srgbClr val="0F5494"/>
                </a:solidFill>
                <a:latin typeface="Verdana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3" name="Text Box 15"/>
            <p:cNvSpPr txBox="1">
              <a:spLocks noChangeArrowheads="1"/>
            </p:cNvSpPr>
            <p:nvPr/>
          </p:nvSpPr>
          <p:spPr bwMode="auto">
            <a:xfrm>
              <a:off x="5940152" y="2830662"/>
              <a:ext cx="2524125" cy="4143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147" tIns="40074" rIns="80147" bIns="40074">
              <a:spAutoFit/>
            </a:bodyPr>
            <a:lstStyle>
              <a:lvl1pPr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GB" sz="2100" b="1" dirty="0" smtClean="0">
                  <a:solidFill>
                    <a:srgbClr val="000000"/>
                  </a:solidFill>
                  <a:latin typeface="Calibri" pitchFamily="34" charset="0"/>
                  <a:cs typeface="+mn-cs"/>
                </a:rPr>
                <a:t> Commercialisation</a:t>
              </a:r>
            </a:p>
          </p:txBody>
        </p:sp>
      </p:grp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  RTO Access to the Market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569228" y="4912568"/>
            <a:ext cx="8395260" cy="1324744"/>
          </a:xfrm>
        </p:spPr>
        <p:txBody>
          <a:bodyPr/>
          <a:lstStyle/>
          <a:p>
            <a:endParaRPr lang="en-GB" sz="2800" dirty="0" smtClean="0"/>
          </a:p>
          <a:p>
            <a:endParaRPr lang="en-GB" sz="2800" dirty="0"/>
          </a:p>
        </p:txBody>
      </p:sp>
      <p:grpSp>
        <p:nvGrpSpPr>
          <p:cNvPr id="3" name="Group 2"/>
          <p:cNvGrpSpPr/>
          <p:nvPr/>
        </p:nvGrpSpPr>
        <p:grpSpPr>
          <a:xfrm>
            <a:off x="3449191" y="2799630"/>
            <a:ext cx="2728913" cy="2141538"/>
            <a:chOff x="3305175" y="2006749"/>
            <a:chExt cx="2728913" cy="2141538"/>
          </a:xfrm>
        </p:grpSpPr>
        <p:sp>
          <p:nvSpPr>
            <p:cNvPr id="8" name="Oval 11"/>
            <p:cNvSpPr>
              <a:spLocks noChangeArrowheads="1"/>
            </p:cNvSpPr>
            <p:nvPr/>
          </p:nvSpPr>
          <p:spPr bwMode="auto">
            <a:xfrm>
              <a:off x="3305175" y="2006749"/>
              <a:ext cx="2728913" cy="2141538"/>
            </a:xfrm>
            <a:prstGeom prst="ellipse">
              <a:avLst/>
            </a:prstGeom>
            <a:solidFill>
              <a:srgbClr val="00B8FF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80147" tIns="40074" rIns="80147" bIns="40074" anchor="ctr"/>
            <a:lstStyle/>
            <a:p>
              <a:endParaRPr lang="en-US" sz="1200" smtClean="0">
                <a:solidFill>
                  <a:srgbClr val="0F5494"/>
                </a:solidFill>
                <a:latin typeface="Verdana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12" name="Text Box 14"/>
            <p:cNvSpPr txBox="1">
              <a:spLocks noChangeArrowheads="1"/>
            </p:cNvSpPr>
            <p:nvPr/>
          </p:nvSpPr>
          <p:spPr bwMode="auto">
            <a:xfrm>
              <a:off x="3500438" y="2443312"/>
              <a:ext cx="2339975" cy="10504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80147" tIns="40074" rIns="80147" bIns="40074">
              <a:spAutoFit/>
            </a:bodyPr>
            <a:lstStyle>
              <a:lvl1pPr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1pPr>
              <a:lvl2pPr marL="742950" indent="-285750"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2pPr>
              <a:lvl3pPr marL="1143000" indent="-228600"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3pPr>
              <a:lvl4pPr marL="1600200" indent="-228600"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4pPr>
              <a:lvl5pPr marL="2057400" indent="-228600" defTabSz="512763" eaLnBrk="0" hangingPunct="0"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5pPr>
              <a:lvl6pPr marL="25146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6pPr>
              <a:lvl7pPr marL="29718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7pPr>
              <a:lvl8pPr marL="34290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8pPr>
              <a:lvl9pPr marL="3886200" indent="-228600" defTabSz="512763" eaLnBrk="0" fontAlgn="base" hangingPunct="0">
                <a:spcBef>
                  <a:spcPct val="0"/>
                </a:spcBef>
                <a:spcAft>
                  <a:spcPct val="0"/>
                </a:spcAft>
                <a:defRPr sz="1200">
                  <a:solidFill>
                    <a:srgbClr val="0F5494"/>
                  </a:solidFill>
                  <a:latin typeface="Verdana" pitchFamily="34" charset="0"/>
                  <a:ea typeface="ＭＳ Ｐゴシック" pitchFamily="34" charset="-128"/>
                </a:defRPr>
              </a:lvl9pPr>
            </a:lstStyle>
            <a:p>
              <a:pPr algn="ctr" eaLnBrk="1" hangingPunct="1"/>
              <a:r>
                <a:rPr lang="en-GB" sz="2100" b="1" dirty="0" smtClean="0">
                  <a:solidFill>
                    <a:srgbClr val="000000"/>
                  </a:solidFill>
                  <a:latin typeface="Calibri" pitchFamily="34" charset="0"/>
                  <a:cs typeface="+mn-cs"/>
                </a:rPr>
                <a:t>NPD</a:t>
              </a:r>
            </a:p>
            <a:p>
              <a:pPr algn="ctr" eaLnBrk="1" hangingPunct="1"/>
              <a:r>
                <a:rPr lang="fr-BE" sz="2100" b="1" dirty="0" err="1">
                  <a:solidFill>
                    <a:srgbClr val="000000"/>
                  </a:solidFill>
                  <a:latin typeface="Calibri" pitchFamily="34" charset="0"/>
                  <a:cs typeface="+mn-cs"/>
                </a:rPr>
                <a:t>Market</a:t>
              </a:r>
              <a:r>
                <a:rPr lang="fr-BE" sz="2100" b="1" dirty="0">
                  <a:solidFill>
                    <a:srgbClr val="000000"/>
                  </a:solidFill>
                  <a:latin typeface="Calibri" pitchFamily="34" charset="0"/>
                  <a:cs typeface="+mn-cs"/>
                </a:rPr>
                <a:t> </a:t>
              </a:r>
              <a:r>
                <a:rPr lang="fr-BE" sz="2100" b="1" dirty="0" err="1">
                  <a:solidFill>
                    <a:srgbClr val="000000"/>
                  </a:solidFill>
                  <a:latin typeface="Calibri" pitchFamily="34" charset="0"/>
                  <a:cs typeface="+mn-cs"/>
                </a:rPr>
                <a:t>Replication</a:t>
              </a:r>
              <a:endParaRPr lang="fr-BE" sz="2100" b="1" dirty="0">
                <a:solidFill>
                  <a:srgbClr val="000000"/>
                </a:solidFill>
                <a:latin typeface="Calibri" pitchFamily="34" charset="0"/>
                <a:cs typeface="+mn-cs"/>
              </a:endParaRPr>
            </a:p>
            <a:p>
              <a:pPr algn="ctr" eaLnBrk="1" hangingPunct="1"/>
              <a:r>
                <a:rPr lang="en-GB" sz="2100" b="1" dirty="0" smtClean="0">
                  <a:solidFill>
                    <a:srgbClr val="000000"/>
                  </a:solidFill>
                  <a:latin typeface="Calibri" pitchFamily="34" charset="0"/>
                  <a:cs typeface="+mn-cs"/>
                </a:rPr>
                <a:t>Demonstration</a:t>
              </a:r>
            </a:p>
          </p:txBody>
        </p:sp>
      </p:grpSp>
      <p:sp>
        <p:nvSpPr>
          <p:cNvPr id="23" name="Curved Up Arrow 22"/>
          <p:cNvSpPr/>
          <p:nvPr/>
        </p:nvSpPr>
        <p:spPr>
          <a:xfrm rot="5887584">
            <a:off x="2914170" y="2540894"/>
            <a:ext cx="1224136" cy="6286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9" name="Cloud 18"/>
          <p:cNvSpPr/>
          <p:nvPr/>
        </p:nvSpPr>
        <p:spPr>
          <a:xfrm>
            <a:off x="2699792" y="1340768"/>
            <a:ext cx="1872208" cy="1440160"/>
          </a:xfrm>
          <a:prstGeom prst="cloud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chemeClr val="tx1"/>
                </a:solidFill>
              </a:rPr>
              <a:t>Provider lists for contracts via facilitating agencies and networks</a:t>
            </a:r>
            <a:endParaRPr lang="en-GB" sz="1400" dirty="0">
              <a:solidFill>
                <a:schemeClr val="tx1"/>
              </a:solidFill>
            </a:endParaRPr>
          </a:p>
        </p:txBody>
      </p:sp>
      <p:sp>
        <p:nvSpPr>
          <p:cNvPr id="24" name="Curved Up Arrow 23"/>
          <p:cNvSpPr/>
          <p:nvPr/>
        </p:nvSpPr>
        <p:spPr>
          <a:xfrm rot="7152633" flipH="1">
            <a:off x="2400699" y="4634755"/>
            <a:ext cx="1775357" cy="62865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383977" y="1700808"/>
            <a:ext cx="3011239" cy="4824536"/>
            <a:chOff x="239961" y="1628800"/>
            <a:chExt cx="3011239" cy="4824536"/>
          </a:xfrm>
        </p:grpSpPr>
        <p:sp>
          <p:nvSpPr>
            <p:cNvPr id="18" name="Cloud 17"/>
            <p:cNvSpPr/>
            <p:nvPr/>
          </p:nvSpPr>
          <p:spPr>
            <a:xfrm>
              <a:off x="1187624" y="5013176"/>
              <a:ext cx="1872208" cy="1440160"/>
            </a:xfrm>
            <a:prstGeom prst="cloud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89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Attracting  high  growth SMEs to approach your RTO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  <p:sp>
          <p:nvSpPr>
            <p:cNvPr id="21" name="Down Arrow 20"/>
            <p:cNvSpPr/>
            <p:nvPr/>
          </p:nvSpPr>
          <p:spPr>
            <a:xfrm>
              <a:off x="1907704" y="4514701"/>
              <a:ext cx="360040" cy="642491"/>
            </a:xfrm>
            <a:prstGeom prst="down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" name="Group 1"/>
            <p:cNvGrpSpPr/>
            <p:nvPr/>
          </p:nvGrpSpPr>
          <p:grpSpPr>
            <a:xfrm>
              <a:off x="973138" y="2922885"/>
              <a:ext cx="2278062" cy="1751012"/>
              <a:chOff x="973138" y="2319487"/>
              <a:chExt cx="2278062" cy="1751012"/>
            </a:xfrm>
          </p:grpSpPr>
          <p:sp>
            <p:nvSpPr>
              <p:cNvPr id="7" name="Oval 10"/>
              <p:cNvSpPr>
                <a:spLocks noChangeArrowheads="1"/>
              </p:cNvSpPr>
              <p:nvPr/>
            </p:nvSpPr>
            <p:spPr bwMode="auto">
              <a:xfrm>
                <a:off x="973138" y="2319487"/>
                <a:ext cx="2278062" cy="1751012"/>
              </a:xfrm>
              <a:prstGeom prst="ellipse">
                <a:avLst/>
              </a:prstGeom>
              <a:solidFill>
                <a:srgbClr val="F98C49"/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lIns="80147" tIns="40074" rIns="80147" bIns="40074" anchor="ctr"/>
              <a:lstStyle/>
              <a:p>
                <a:pPr algn="ctr" defTabSz="449263"/>
                <a:endParaRPr lang="en-US" sz="1200" smtClean="0">
                  <a:solidFill>
                    <a:srgbClr val="000000"/>
                  </a:solidFill>
                  <a:latin typeface="Verdana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11" name="Text Box 13"/>
              <p:cNvSpPr txBox="1">
                <a:spLocks noChangeArrowheads="1"/>
              </p:cNvSpPr>
              <p:nvPr/>
            </p:nvSpPr>
            <p:spPr bwMode="auto">
              <a:xfrm>
                <a:off x="1281113" y="2825602"/>
                <a:ext cx="1662112" cy="72726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80147" tIns="40074" rIns="80147" bIns="40074">
                <a:spAutoFit/>
              </a:bodyPr>
              <a:lstStyle>
                <a:lvl1pPr defTabSz="512763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1pPr>
                <a:lvl2pPr marL="742950" indent="-285750" defTabSz="512763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2pPr>
                <a:lvl3pPr marL="1143000" indent="-228600" defTabSz="512763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3pPr>
                <a:lvl4pPr marL="1600200" indent="-228600" defTabSz="512763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4pPr>
                <a:lvl5pPr marL="2057400" indent="-228600" defTabSz="512763" eaLnBrk="0" hangingPunct="0"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5pPr>
                <a:lvl6pPr marL="2514600" indent="-228600" defTabSz="5127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6pPr>
                <a:lvl7pPr marL="2971800" indent="-228600" defTabSz="5127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7pPr>
                <a:lvl8pPr marL="3429000" indent="-228600" defTabSz="5127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8pPr>
                <a:lvl9pPr marL="3886200" indent="-228600" defTabSz="512763" eaLnBrk="0" fontAlgn="base" hangingPunct="0">
                  <a:spcBef>
                    <a:spcPct val="0"/>
                  </a:spcBef>
                  <a:spcAft>
                    <a:spcPct val="0"/>
                  </a:spcAft>
                  <a:defRPr sz="1200">
                    <a:solidFill>
                      <a:srgbClr val="0F5494"/>
                    </a:solidFill>
                    <a:latin typeface="Verdana" pitchFamily="34" charset="0"/>
                    <a:ea typeface="ＭＳ Ｐゴシック" pitchFamily="34" charset="-128"/>
                  </a:defRPr>
                </a:lvl9pPr>
              </a:lstStyle>
              <a:p>
                <a:pPr algn="ctr" eaLnBrk="1" hangingPunct="1">
                  <a:spcBef>
                    <a:spcPct val="50000"/>
                  </a:spcBef>
                </a:pPr>
                <a:r>
                  <a:rPr lang="en-GB" sz="2100" b="1" dirty="0" smtClean="0">
                    <a:solidFill>
                      <a:srgbClr val="000000"/>
                    </a:solidFill>
                    <a:latin typeface="Calibri" pitchFamily="34" charset="0"/>
                    <a:cs typeface="+mn-cs"/>
                  </a:rPr>
                  <a:t>Concept Feasibility</a:t>
                </a:r>
              </a:p>
            </p:txBody>
          </p:sp>
        </p:grpSp>
        <p:sp>
          <p:nvSpPr>
            <p:cNvPr id="17" name="Curved Up Arrow 16"/>
            <p:cNvSpPr/>
            <p:nvPr/>
          </p:nvSpPr>
          <p:spPr>
            <a:xfrm rot="4642554">
              <a:off x="134874" y="3023017"/>
              <a:ext cx="1224136" cy="628650"/>
            </a:xfrm>
            <a:prstGeom prst="curvedUpArrow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chemeClr val="tx1"/>
                </a:solidFill>
              </a:endParaRPr>
            </a:p>
          </p:txBody>
        </p:sp>
        <p:sp>
          <p:nvSpPr>
            <p:cNvPr id="16" name="Cloud 15"/>
            <p:cNvSpPr/>
            <p:nvPr/>
          </p:nvSpPr>
          <p:spPr>
            <a:xfrm>
              <a:off x="239961" y="1628800"/>
              <a:ext cx="1872208" cy="1440160"/>
            </a:xfrm>
            <a:prstGeom prst="cloud">
              <a:avLst/>
            </a:prstGeom>
            <a:gradFill flip="none" rotWithShape="1"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18900000" scaled="1"/>
              <a:tileRect/>
            </a:gra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400" dirty="0" smtClean="0">
                  <a:solidFill>
                    <a:schemeClr val="tx1"/>
                  </a:solidFill>
                </a:rPr>
                <a:t>Finding and facilitating high  growth SMEs</a:t>
              </a:r>
              <a:endParaRPr lang="en-GB" sz="1400" dirty="0">
                <a:solidFill>
                  <a:schemeClr val="tx1"/>
                </a:solidFill>
              </a:endParaRPr>
            </a:p>
          </p:txBody>
        </p:sp>
      </p:grpSp>
      <p:sp>
        <p:nvSpPr>
          <p:cNvPr id="25" name="Oval 24"/>
          <p:cNvSpPr/>
          <p:nvPr/>
        </p:nvSpPr>
        <p:spPr>
          <a:xfrm>
            <a:off x="383977" y="1556792"/>
            <a:ext cx="504056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1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2" name="Oval 31"/>
          <p:cNvSpPr/>
          <p:nvPr/>
        </p:nvSpPr>
        <p:spPr>
          <a:xfrm>
            <a:off x="1079612" y="5219320"/>
            <a:ext cx="504056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3</a:t>
            </a:r>
            <a:endParaRPr lang="en-GB" sz="2800" b="1" dirty="0">
              <a:solidFill>
                <a:srgbClr val="FF0000"/>
              </a:solidFill>
            </a:endParaRPr>
          </a:p>
        </p:txBody>
      </p:sp>
      <p:sp>
        <p:nvSpPr>
          <p:cNvPr id="33" name="Oval 32"/>
          <p:cNvSpPr/>
          <p:nvPr/>
        </p:nvSpPr>
        <p:spPr>
          <a:xfrm>
            <a:off x="2447764" y="1448780"/>
            <a:ext cx="504056" cy="504056"/>
          </a:xfrm>
          <a:prstGeom prst="ellipse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b="1" dirty="0" smtClean="0">
                <a:solidFill>
                  <a:srgbClr val="FF0000"/>
                </a:solidFill>
              </a:rPr>
              <a:t>2</a:t>
            </a:r>
            <a:endParaRPr lang="en-GB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10038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180528" y="2276872"/>
            <a:ext cx="9144000" cy="1728192"/>
          </a:xfrm>
        </p:spPr>
        <p:txBody>
          <a:bodyPr>
            <a:noAutofit/>
          </a:bodyPr>
          <a:lstStyle/>
          <a:p>
            <a:pPr lvl="0"/>
            <a:r>
              <a:rPr lang="en-US" b="1" dirty="0" smtClean="0">
                <a:solidFill>
                  <a:schemeClr val="tx1"/>
                </a:solidFill>
                <a:latin typeface="Verdana" pitchFamily="34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Verdana" pitchFamily="34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US" b="1" dirty="0" smtClean="0">
                <a:solidFill>
                  <a:schemeClr val="tx1"/>
                </a:solidFill>
                <a:latin typeface="Verdana" pitchFamily="34" charset="0"/>
              </a:rPr>
              <a:t/>
            </a:r>
            <a:br>
              <a:rPr lang="en-US" b="1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US" sz="4400" b="1" dirty="0" smtClean="0">
                <a:solidFill>
                  <a:schemeClr val="tx1"/>
                </a:solidFill>
                <a:latin typeface="Verdana" pitchFamily="34" charset="0"/>
              </a:rPr>
              <a:t/>
            </a:r>
            <a:br>
              <a:rPr lang="en-US" sz="4400" b="1" dirty="0" smtClean="0">
                <a:solidFill>
                  <a:schemeClr val="tx1"/>
                </a:solidFill>
                <a:latin typeface="Verdana" pitchFamily="34" charset="0"/>
              </a:rPr>
            </a:br>
            <a:r>
              <a:rPr lang="en-GB" sz="3200" b="1" dirty="0" smtClean="0"/>
              <a:t>RTO Access to the Increased Market</a:t>
            </a:r>
            <a:br>
              <a:rPr lang="en-GB" sz="3200" b="1" dirty="0" smtClean="0"/>
            </a:br>
            <a:r>
              <a:rPr lang="en-GB" sz="3200" b="1" dirty="0" smtClean="0"/>
              <a:t>for </a:t>
            </a:r>
            <a:r>
              <a:rPr lang="en-GB" sz="3200" b="1" dirty="0"/>
              <a:t>RD&amp;I Services for SMEs</a:t>
            </a:r>
            <a:r>
              <a:rPr lang="en-GB" sz="2800" b="1" dirty="0"/>
              <a:t/>
            </a:r>
            <a:br>
              <a:rPr lang="en-GB" sz="2800" b="1" dirty="0"/>
            </a:br>
            <a:r>
              <a:rPr lang="en-GB" sz="2400" i="1" dirty="0"/>
              <a:t>Grant funded by EC at commercial </a:t>
            </a:r>
            <a:r>
              <a:rPr lang="en-GB" sz="2400" i="1" dirty="0" smtClean="0"/>
              <a:t>rates</a:t>
            </a:r>
            <a:r>
              <a:rPr lang="en-GB" sz="2800" b="1" dirty="0" smtClean="0"/>
              <a:t/>
            </a:r>
            <a:br>
              <a:rPr lang="en-GB" sz="2800" b="1" dirty="0" smtClean="0"/>
            </a:br>
            <a:r>
              <a:rPr lang="en-US" sz="2800" b="1" dirty="0" smtClean="0"/>
              <a:t>  </a:t>
            </a:r>
            <a:br>
              <a:rPr lang="en-US" sz="2800" b="1" dirty="0" smtClean="0"/>
            </a:br>
            <a:r>
              <a:rPr lang="en-U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more information contact</a:t>
            </a:r>
            <a:br>
              <a:rPr lang="en-US" sz="2000" b="1" dirty="0" smtClean="0">
                <a:solidFill>
                  <a:srgbClr val="FFCC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john.hill@pera.com</a:t>
            </a:r>
            <a:endParaRPr lang="en-US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576" y="404664"/>
            <a:ext cx="2700781" cy="1583704"/>
          </a:xfrm>
          <a:prstGeom prst="rect">
            <a:avLst/>
          </a:prstGeom>
        </p:spPr>
      </p:pic>
      <p:pic>
        <p:nvPicPr>
          <p:cNvPr id="11" name="Picture 10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8065" t="18990" r="71924" b="68510"/>
          <a:stretch>
            <a:fillRect/>
          </a:stretch>
        </p:blipFill>
        <p:spPr bwMode="auto">
          <a:xfrm>
            <a:off x="5508104" y="548680"/>
            <a:ext cx="2376264" cy="14401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849846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  The RTO Market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87" y="2564904"/>
            <a:ext cx="3888432" cy="25057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635623" y="1988840"/>
            <a:ext cx="1656184" cy="36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763415" y="5229200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Government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5723855" y="522920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Enterprises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655" y="357301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</a:rPr>
              <a:t>RTOs</a:t>
            </a:r>
            <a:endParaRPr lang="en-US" sz="3200" b="1" dirty="0">
              <a:solidFill>
                <a:srgbClr val="000000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98098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</a:t>
            </a:r>
            <a:r>
              <a:rPr lang="en-GB" sz="3200" b="1" dirty="0" smtClean="0"/>
              <a:t>H2020 </a:t>
            </a:r>
            <a:r>
              <a:rPr lang="en-GB" sz="3200" b="1" dirty="0"/>
              <a:t>F</a:t>
            </a:r>
            <a:r>
              <a:rPr lang="en-GB" sz="3200" b="1" dirty="0" smtClean="0"/>
              <a:t>unded </a:t>
            </a:r>
            <a:r>
              <a:rPr lang="en-GB" sz="3200" b="1" dirty="0"/>
              <a:t>Market for </a:t>
            </a:r>
            <a:r>
              <a:rPr lang="en-GB" sz="3200" b="1" dirty="0" smtClean="0"/>
              <a:t>RD&amp;I</a:t>
            </a:r>
            <a:endParaRPr lang="en-US" sz="3200" b="1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87" y="2564904"/>
            <a:ext cx="3888432" cy="25057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635623" y="1988840"/>
            <a:ext cx="1656184" cy="36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763415" y="5229200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Government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5723855" y="522920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Enterprises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655" y="357301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</a:rPr>
              <a:t>RTOs</a:t>
            </a:r>
            <a:endParaRPr lang="en-US" sz="3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3203848" y="4077072"/>
            <a:ext cx="1008112" cy="927393"/>
          </a:xfrm>
          <a:prstGeom prst="ellipse">
            <a:avLst/>
          </a:prstGeom>
          <a:solidFill>
            <a:srgbClr val="FF0000">
              <a:alpha val="18039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14" name="Right Arrow 13"/>
          <p:cNvSpPr/>
          <p:nvPr/>
        </p:nvSpPr>
        <p:spPr>
          <a:xfrm>
            <a:off x="2627585" y="5589240"/>
            <a:ext cx="3456583" cy="43204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 Rates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75856" y="4365104"/>
            <a:ext cx="864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€70Bn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3610455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</a:t>
            </a:r>
            <a:r>
              <a:rPr lang="en-GB" sz="3200" b="1" dirty="0" smtClean="0"/>
              <a:t>H2020 </a:t>
            </a:r>
            <a:r>
              <a:rPr lang="en-GB" sz="3200" b="1" dirty="0"/>
              <a:t>F</a:t>
            </a:r>
            <a:r>
              <a:rPr lang="en-GB" sz="3200" b="1" dirty="0" smtClean="0"/>
              <a:t>unded </a:t>
            </a:r>
            <a:r>
              <a:rPr lang="en-GB" sz="3200" b="1" dirty="0"/>
              <a:t>Market for </a:t>
            </a:r>
            <a:r>
              <a:rPr lang="en-GB" sz="3200" b="1" dirty="0" smtClean="0"/>
              <a:t>RD&amp;I</a:t>
            </a:r>
            <a:br>
              <a:rPr lang="en-GB" sz="3200" b="1" dirty="0" smtClean="0"/>
            </a:br>
            <a:r>
              <a:rPr lang="en-GB" sz="2800" i="1" dirty="0" smtClean="0"/>
              <a:t>That is relevant to RTOs</a:t>
            </a:r>
            <a:endParaRPr lang="en-US" sz="2800" i="1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87" y="2564904"/>
            <a:ext cx="3888432" cy="25057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635623" y="1988840"/>
            <a:ext cx="1656184" cy="36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763415" y="5229200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Government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5723855" y="522920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Enterprises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655" y="357301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</a:rPr>
              <a:t>RTOs</a:t>
            </a:r>
            <a:endParaRPr lang="en-US" sz="3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2" name="Oval 1"/>
          <p:cNvSpPr/>
          <p:nvPr/>
        </p:nvSpPr>
        <p:spPr>
          <a:xfrm>
            <a:off x="3347740" y="4293096"/>
            <a:ext cx="720204" cy="720080"/>
          </a:xfrm>
          <a:prstGeom prst="ellipse">
            <a:avLst/>
          </a:prstGeom>
          <a:solidFill>
            <a:srgbClr val="FF0000">
              <a:alpha val="18039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600" dirty="0"/>
          </a:p>
        </p:txBody>
      </p:sp>
      <p:sp>
        <p:nvSpPr>
          <p:cNvPr id="14" name="Right Arrow 13"/>
          <p:cNvSpPr/>
          <p:nvPr/>
        </p:nvSpPr>
        <p:spPr>
          <a:xfrm>
            <a:off x="2627585" y="5589240"/>
            <a:ext cx="3456583" cy="43204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 Rates</a:t>
            </a:r>
            <a:endParaRPr lang="en-GB" b="1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347864" y="4458598"/>
            <a:ext cx="86409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€40Bn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xmlns="" val="26462092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44624"/>
            <a:ext cx="9144000" cy="685800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87" y="2564904"/>
            <a:ext cx="3888432" cy="25057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635623" y="1988840"/>
            <a:ext cx="1656184" cy="36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763415" y="5229200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Government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5723855" y="522920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Enterprises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655" y="357301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</a:rPr>
              <a:t>RTOs</a:t>
            </a:r>
            <a:endParaRPr lang="en-US" sz="3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627585" y="5589240"/>
            <a:ext cx="3456583" cy="43204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 Rates</a:t>
            </a:r>
            <a:endParaRPr lang="en-GB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419872" y="4446984"/>
            <a:ext cx="864096" cy="576064"/>
            <a:chOff x="5292080" y="4437112"/>
            <a:chExt cx="864096" cy="576064"/>
          </a:xfrm>
        </p:grpSpPr>
        <p:sp>
          <p:nvSpPr>
            <p:cNvPr id="16" name="Oval 15"/>
            <p:cNvSpPr/>
            <p:nvPr/>
          </p:nvSpPr>
          <p:spPr>
            <a:xfrm>
              <a:off x="5363815" y="4437112"/>
              <a:ext cx="576337" cy="576064"/>
            </a:xfrm>
            <a:prstGeom prst="ellipse">
              <a:avLst/>
            </a:prstGeom>
            <a:solidFill>
              <a:srgbClr val="FF0000">
                <a:alpha val="1803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92080" y="4581128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€13Bn</a:t>
              </a:r>
              <a:endParaRPr lang="en-GB" sz="1400" dirty="0"/>
            </a:p>
          </p:txBody>
        </p:sp>
      </p:grp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</a:t>
            </a:r>
            <a:r>
              <a:rPr lang="en-GB" sz="3200" b="1" dirty="0" smtClean="0"/>
              <a:t>H2020 </a:t>
            </a:r>
            <a:r>
              <a:rPr lang="en-GB" sz="3200" b="1" dirty="0"/>
              <a:t>F</a:t>
            </a:r>
            <a:r>
              <a:rPr lang="en-GB" sz="3200" b="1" dirty="0" smtClean="0"/>
              <a:t>unded </a:t>
            </a:r>
            <a:r>
              <a:rPr lang="en-GB" sz="3200" b="1" dirty="0"/>
              <a:t>Market for </a:t>
            </a:r>
            <a:r>
              <a:rPr lang="en-GB" sz="3200" b="1" dirty="0" smtClean="0"/>
              <a:t>RD&amp;I</a:t>
            </a:r>
            <a:br>
              <a:rPr lang="en-GB" sz="3200" b="1" dirty="0" smtClean="0"/>
            </a:br>
            <a:r>
              <a:rPr lang="en-GB" sz="2800" i="1" dirty="0" smtClean="0"/>
              <a:t>That is accessible to RTOs</a:t>
            </a:r>
            <a:endParaRPr lang="en-US" sz="28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36767646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7313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 Reduced Attraction to EC Funded RD&amp;I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425212" y="1988840"/>
            <a:ext cx="8229600" cy="3701008"/>
          </a:xfrm>
        </p:spPr>
        <p:txBody>
          <a:bodyPr/>
          <a:lstStyle/>
          <a:p>
            <a:endParaRPr lang="en-GB" sz="2800" dirty="0" smtClean="0"/>
          </a:p>
          <a:p>
            <a:r>
              <a:rPr lang="en-GB" sz="2800" dirty="0" smtClean="0"/>
              <a:t>Less </a:t>
            </a:r>
            <a:r>
              <a:rPr lang="en-GB" sz="2800" dirty="0"/>
              <a:t>clarity of direct and indirect cost </a:t>
            </a:r>
            <a:r>
              <a:rPr lang="en-GB" sz="2800" dirty="0" smtClean="0"/>
              <a:t>distinction</a:t>
            </a:r>
          </a:p>
          <a:p>
            <a:r>
              <a:rPr lang="en-GB" sz="2800" dirty="0" smtClean="0"/>
              <a:t>Many overhead costs now classed </a:t>
            </a:r>
            <a:r>
              <a:rPr lang="en-GB" sz="2800" dirty="0"/>
              <a:t>as direct </a:t>
            </a:r>
            <a:endParaRPr lang="en-GB" sz="2800" dirty="0" smtClean="0"/>
          </a:p>
          <a:p>
            <a:r>
              <a:rPr lang="en-GB" sz="2800" dirty="0" smtClean="0"/>
              <a:t>All direct costs need </a:t>
            </a:r>
            <a:r>
              <a:rPr lang="en-GB" sz="2800" dirty="0"/>
              <a:t>to be accurately </a:t>
            </a:r>
            <a:r>
              <a:rPr lang="en-GB" sz="2800" dirty="0" smtClean="0"/>
              <a:t>measured</a:t>
            </a:r>
          </a:p>
          <a:p>
            <a:r>
              <a:rPr lang="en-GB" sz="2800" dirty="0" smtClean="0"/>
              <a:t>All now need </a:t>
            </a:r>
            <a:r>
              <a:rPr lang="en-GB" sz="2800" dirty="0"/>
              <a:t>to </a:t>
            </a:r>
            <a:r>
              <a:rPr lang="en-GB" sz="2800" dirty="0" smtClean="0"/>
              <a:t>adopt EC accounting practices</a:t>
            </a:r>
          </a:p>
          <a:p>
            <a:r>
              <a:rPr lang="en-GB" sz="2800" dirty="0" smtClean="0"/>
              <a:t>New flat </a:t>
            </a:r>
            <a:r>
              <a:rPr lang="en-GB" sz="2800" dirty="0"/>
              <a:t>rate 25% overhead </a:t>
            </a:r>
            <a:r>
              <a:rPr lang="en-GB" sz="2800" dirty="0" smtClean="0"/>
              <a:t>applies to RTOs</a:t>
            </a:r>
          </a:p>
        </p:txBody>
      </p:sp>
    </p:spTree>
    <p:extLst>
      <p:ext uri="{BB962C8B-B14F-4D97-AF65-F5344CB8AC3E}">
        <p14:creationId xmlns:p14="http://schemas.microsoft.com/office/powerpoint/2010/main" xmlns="" val="253580630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44624"/>
            <a:ext cx="9144000" cy="6858000"/>
          </a:xfrm>
          <a:prstGeom prst="rect">
            <a:avLst/>
          </a:prstGeom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87" y="2564904"/>
            <a:ext cx="3888432" cy="25057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635623" y="1988840"/>
            <a:ext cx="1656184" cy="36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763415" y="5229200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Government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5723855" y="522920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Enterprises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655" y="357301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</a:rPr>
              <a:t>RTOs</a:t>
            </a:r>
            <a:endParaRPr lang="en-US" sz="3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627585" y="5589240"/>
            <a:ext cx="3456583" cy="43204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 Rates</a:t>
            </a:r>
            <a:endParaRPr lang="en-GB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3419872" y="4446984"/>
            <a:ext cx="864096" cy="576064"/>
            <a:chOff x="5292080" y="4437112"/>
            <a:chExt cx="864096" cy="576064"/>
          </a:xfrm>
        </p:grpSpPr>
        <p:sp>
          <p:nvSpPr>
            <p:cNvPr id="16" name="Oval 15"/>
            <p:cNvSpPr/>
            <p:nvPr/>
          </p:nvSpPr>
          <p:spPr>
            <a:xfrm>
              <a:off x="5363815" y="4437112"/>
              <a:ext cx="576337" cy="576064"/>
            </a:xfrm>
            <a:prstGeom prst="ellipse">
              <a:avLst/>
            </a:prstGeom>
            <a:solidFill>
              <a:srgbClr val="FF0000">
                <a:alpha val="1803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92080" y="4581128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€13Bn</a:t>
              </a:r>
              <a:endParaRPr lang="en-GB" sz="1400" dirty="0"/>
            </a:p>
          </p:txBody>
        </p:sp>
      </p:grpSp>
      <p:sp>
        <p:nvSpPr>
          <p:cNvPr id="1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</a:t>
            </a:r>
            <a:r>
              <a:rPr lang="en-GB" sz="3200" b="1" dirty="0" smtClean="0"/>
              <a:t>H2020 </a:t>
            </a:r>
            <a:r>
              <a:rPr lang="en-GB" sz="3200" b="1" dirty="0"/>
              <a:t>F</a:t>
            </a:r>
            <a:r>
              <a:rPr lang="en-GB" sz="3200" b="1" dirty="0" smtClean="0"/>
              <a:t>unded </a:t>
            </a:r>
            <a:r>
              <a:rPr lang="en-GB" sz="3200" b="1" dirty="0"/>
              <a:t>Market for </a:t>
            </a:r>
            <a:r>
              <a:rPr lang="en-GB" sz="3200" b="1" dirty="0" smtClean="0"/>
              <a:t>RD&amp;I</a:t>
            </a:r>
            <a:br>
              <a:rPr lang="en-GB" sz="3200" b="1" dirty="0" smtClean="0"/>
            </a:br>
            <a:r>
              <a:rPr lang="en-GB" sz="2800" i="1" dirty="0" smtClean="0"/>
              <a:t>Is now less attractive for RTOs</a:t>
            </a:r>
            <a:endParaRPr lang="en-US" sz="28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22077513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7.77058E-7 L -0.06285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142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4462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</a:t>
            </a:r>
            <a:r>
              <a:rPr lang="en-GB" sz="3200" b="1" dirty="0" smtClean="0"/>
              <a:t>Market </a:t>
            </a:r>
            <a:r>
              <a:rPr lang="en-GB" sz="3200" b="1" dirty="0"/>
              <a:t>for </a:t>
            </a:r>
            <a:r>
              <a:rPr lang="en-GB" sz="3200" b="1" dirty="0" smtClean="0"/>
              <a:t>RD&amp;I Services for OEMs</a:t>
            </a:r>
            <a:br>
              <a:rPr lang="en-GB" sz="3200" b="1" dirty="0" smtClean="0"/>
            </a:br>
            <a:r>
              <a:rPr lang="en-GB" sz="3200" i="1" dirty="0" smtClean="0"/>
              <a:t>At commercial fee rates</a:t>
            </a:r>
            <a:endParaRPr lang="en-US" sz="3200" b="1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87" y="2564904"/>
            <a:ext cx="3888432" cy="25057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635623" y="1988840"/>
            <a:ext cx="1656184" cy="36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763415" y="5229200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Government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5723855" y="522920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Enterprises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655" y="357301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</a:rPr>
              <a:t>RTOs</a:t>
            </a:r>
            <a:endParaRPr lang="en-US" sz="3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627585" y="5589240"/>
            <a:ext cx="3456583" cy="43204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 Rates</a:t>
            </a:r>
            <a:endParaRPr lang="en-GB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2843808" y="4446984"/>
            <a:ext cx="864096" cy="576064"/>
            <a:chOff x="5292080" y="4437112"/>
            <a:chExt cx="864096" cy="576064"/>
          </a:xfrm>
        </p:grpSpPr>
        <p:sp>
          <p:nvSpPr>
            <p:cNvPr id="16" name="Oval 15"/>
            <p:cNvSpPr/>
            <p:nvPr/>
          </p:nvSpPr>
          <p:spPr>
            <a:xfrm>
              <a:off x="5363815" y="4437112"/>
              <a:ext cx="576337" cy="576064"/>
            </a:xfrm>
            <a:prstGeom prst="ellipse">
              <a:avLst/>
            </a:prstGeom>
            <a:solidFill>
              <a:srgbClr val="FF0000">
                <a:alpha val="1803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92080" y="4581128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€13Bn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15887560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7.77058E-7 L 0.25989 -0.00139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986" y="-6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age2-v1_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-12556" y="-44624"/>
            <a:ext cx="9144000" cy="6858000"/>
          </a:xfrm>
          <a:prstGeom prst="rect">
            <a:avLst/>
          </a:prstGeom>
        </p:spPr>
      </p:pic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79512" y="485800"/>
            <a:ext cx="8280920" cy="998984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3200" b="1" dirty="0" smtClean="0"/>
              <a:t>The </a:t>
            </a:r>
            <a:r>
              <a:rPr lang="en-GB" sz="3200" b="1" dirty="0" smtClean="0"/>
              <a:t>Market </a:t>
            </a:r>
            <a:r>
              <a:rPr lang="en-GB" sz="3200" b="1" dirty="0"/>
              <a:t>for </a:t>
            </a:r>
            <a:r>
              <a:rPr lang="en-GB" sz="3200" b="1" dirty="0" smtClean="0"/>
              <a:t>RD&amp;I Services for OEMs</a:t>
            </a:r>
            <a:br>
              <a:rPr lang="en-GB" sz="3200" b="1" dirty="0" smtClean="0"/>
            </a:br>
            <a:r>
              <a:rPr lang="en-GB" sz="3200" i="1" dirty="0" smtClean="0"/>
              <a:t>At commercial fee rates</a:t>
            </a:r>
            <a:endParaRPr lang="en-US" sz="3200" b="1" dirty="0" smtClean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11487" y="2564904"/>
            <a:ext cx="3888432" cy="2505794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</p:pic>
      <p:sp>
        <p:nvSpPr>
          <p:cNvPr id="11" name="TextBox 17"/>
          <p:cNvSpPr txBox="1">
            <a:spLocks noChangeArrowheads="1"/>
          </p:cNvSpPr>
          <p:nvPr/>
        </p:nvSpPr>
        <p:spPr bwMode="auto">
          <a:xfrm>
            <a:off x="3635623" y="1988840"/>
            <a:ext cx="1656184" cy="3692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376" tIns="45688" rIns="91376" bIns="45688">
            <a:spAutoFit/>
          </a:bodyPr>
          <a:lstStyle/>
          <a:p>
            <a:pPr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Universities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2" name="TextBox 19"/>
          <p:cNvSpPr txBox="1">
            <a:spLocks noChangeArrowheads="1"/>
          </p:cNvSpPr>
          <p:nvPr/>
        </p:nvSpPr>
        <p:spPr bwMode="auto">
          <a:xfrm>
            <a:off x="1763415" y="5229200"/>
            <a:ext cx="15843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>
                <a:solidFill>
                  <a:srgbClr val="000000"/>
                </a:solidFill>
                <a:latin typeface="Calibri" pitchFamily="34" charset="0"/>
              </a:rPr>
              <a:t>Government</a:t>
            </a:r>
          </a:p>
        </p:txBody>
      </p:sp>
      <p:sp>
        <p:nvSpPr>
          <p:cNvPr id="13" name="TextBox 20"/>
          <p:cNvSpPr txBox="1">
            <a:spLocks noChangeArrowheads="1"/>
          </p:cNvSpPr>
          <p:nvPr/>
        </p:nvSpPr>
        <p:spPr bwMode="auto">
          <a:xfrm>
            <a:off x="5723855" y="5229200"/>
            <a:ext cx="1368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376" tIns="45688" rIns="91376" bIns="45688">
            <a:spAutoFit/>
          </a:bodyPr>
          <a:lstStyle/>
          <a:p>
            <a:pPr algn="l" eaLnBrk="1" hangingPunct="1"/>
            <a:r>
              <a:rPr lang="en-GB" sz="1800" b="1" dirty="0" smtClean="0">
                <a:solidFill>
                  <a:srgbClr val="000000"/>
                </a:solidFill>
                <a:latin typeface="Calibri" pitchFamily="34" charset="0"/>
              </a:rPr>
              <a:t>Enterprises</a:t>
            </a:r>
            <a:endParaRPr lang="en-GB" sz="18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923655" y="3573016"/>
            <a:ext cx="12241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err="1" smtClean="0">
                <a:solidFill>
                  <a:srgbClr val="000000"/>
                </a:solidFill>
                <a:latin typeface="Calibri" pitchFamily="34" charset="0"/>
              </a:rPr>
              <a:t>RTOs</a:t>
            </a:r>
            <a:endParaRPr lang="en-US" sz="3200" b="1" dirty="0">
              <a:solidFill>
                <a:srgbClr val="000000"/>
              </a:solidFill>
              <a:latin typeface="Calibri" pitchFamily="34" charset="0"/>
            </a:endParaRPr>
          </a:p>
        </p:txBody>
      </p:sp>
      <p:sp>
        <p:nvSpPr>
          <p:cNvPr id="14" name="Right Arrow 13"/>
          <p:cNvSpPr/>
          <p:nvPr/>
        </p:nvSpPr>
        <p:spPr>
          <a:xfrm>
            <a:off x="2627585" y="5589240"/>
            <a:ext cx="3456583" cy="432048"/>
          </a:xfrm>
          <a:prstGeom prst="rightArrow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100000" b="100000"/>
            </a:path>
            <a:tileRect t="-100000" r="-10000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b="1" dirty="0" smtClean="0">
                <a:solidFill>
                  <a:schemeClr val="tx1"/>
                </a:solidFill>
              </a:rPr>
              <a:t>Fee Rates</a:t>
            </a:r>
            <a:endParaRPr lang="en-GB" b="1" dirty="0">
              <a:solidFill>
                <a:schemeClr val="tx1"/>
              </a:solidFill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291807" y="4446984"/>
            <a:ext cx="864369" cy="576064"/>
            <a:chOff x="5363815" y="4437112"/>
            <a:chExt cx="864369" cy="576064"/>
          </a:xfrm>
        </p:grpSpPr>
        <p:sp>
          <p:nvSpPr>
            <p:cNvPr id="16" name="Oval 15"/>
            <p:cNvSpPr/>
            <p:nvPr/>
          </p:nvSpPr>
          <p:spPr>
            <a:xfrm>
              <a:off x="5363815" y="4437112"/>
              <a:ext cx="576337" cy="576064"/>
            </a:xfrm>
            <a:prstGeom prst="ellipse">
              <a:avLst/>
            </a:prstGeom>
            <a:solidFill>
              <a:srgbClr val="FF0000">
                <a:alpha val="18039"/>
              </a:srgbClr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364088" y="4581128"/>
              <a:ext cx="86409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/>
                <a:t>€9Bn</a:t>
              </a:r>
              <a:endParaRPr lang="en-GB" sz="14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1655958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1691</TotalTime>
  <Words>396</Words>
  <Application>Microsoft Office PowerPoint</Application>
  <PresentationFormat>On-screen Show (4:3)</PresentationFormat>
  <Paragraphs>138</Paragraphs>
  <Slides>19</Slides>
  <Notes>18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Further Development of the  EU Market for Commercial Services for SME New Product Development  The Increased Opportunities for RTOs</vt:lpstr>
      <vt:lpstr>  The RTO Market</vt:lpstr>
      <vt:lpstr>The H2020 Funded Market for RD&amp;I</vt:lpstr>
      <vt:lpstr>The H2020 Funded Market for RD&amp;I That is relevant to RTOs</vt:lpstr>
      <vt:lpstr>The H2020 Funded Market for RD&amp;I That is accessible to RTOs</vt:lpstr>
      <vt:lpstr> Reduced Attraction to EC Funded RD&amp;I</vt:lpstr>
      <vt:lpstr>The H2020 Funded Market for RD&amp;I Is now less attractive for RTOs</vt:lpstr>
      <vt:lpstr>The Market for RD&amp;I Services for OEMs At commercial fee rates</vt:lpstr>
      <vt:lpstr>The Market for RD&amp;I Services for OEMs At commercial fee rates</vt:lpstr>
      <vt:lpstr>The Market for RD&amp;I Services for SMEs Grant funded by EC at commercial rates</vt:lpstr>
      <vt:lpstr>The Market for RD&amp;I Services for RTOs</vt:lpstr>
      <vt:lpstr>Market Created by the SME Instrument</vt:lpstr>
      <vt:lpstr>The Customer</vt:lpstr>
      <vt:lpstr>The SME Instrument</vt:lpstr>
      <vt:lpstr>The Market Created Services required</vt:lpstr>
      <vt:lpstr>The Market Created Volume and value</vt:lpstr>
      <vt:lpstr>The Market Created Commercial aspects</vt:lpstr>
      <vt:lpstr>  RTO Access to the Market</vt:lpstr>
      <vt:lpstr>    RTO Access to the Increased Market for RD&amp;I Services for SMEs Grant funded by EC at commercial rates    for more information contact john.hill@pera.com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Type here</dc:title>
  <dc:creator>soares</dc:creator>
  <cp:lastModifiedBy>EARTO</cp:lastModifiedBy>
  <cp:revision>483</cp:revision>
  <dcterms:created xsi:type="dcterms:W3CDTF">2012-04-26T16:22:12Z</dcterms:created>
  <dcterms:modified xsi:type="dcterms:W3CDTF">2013-12-03T14:57:50Z</dcterms:modified>
</cp:coreProperties>
</file>