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300" r:id="rId2"/>
    <p:sldId id="463" r:id="rId3"/>
    <p:sldId id="464" r:id="rId4"/>
    <p:sldId id="465" r:id="rId5"/>
    <p:sldId id="466" r:id="rId6"/>
    <p:sldId id="486" r:id="rId7"/>
    <p:sldId id="470" r:id="rId8"/>
    <p:sldId id="469" r:id="rId9"/>
    <p:sldId id="446" r:id="rId10"/>
    <p:sldId id="420" r:id="rId11"/>
    <p:sldId id="472" r:id="rId12"/>
    <p:sldId id="473" r:id="rId13"/>
    <p:sldId id="475" r:id="rId14"/>
    <p:sldId id="476" r:id="rId15"/>
    <p:sldId id="477" r:id="rId16"/>
    <p:sldId id="480" r:id="rId17"/>
    <p:sldId id="481" r:id="rId18"/>
    <p:sldId id="482" r:id="rId19"/>
    <p:sldId id="483" r:id="rId20"/>
    <p:sldId id="484" r:id="rId21"/>
    <p:sldId id="485" r:id="rId22"/>
    <p:sldId id="276" r:id="rId23"/>
  </p:sldIdLst>
  <p:sldSz cx="9144000" cy="6858000" type="screen4x3"/>
  <p:notesSz cx="6805613" cy="9944100"/>
  <p:defaultTextStyle>
    <a:defPPr>
      <a:defRPr lang="en-GB"/>
    </a:defPPr>
    <a:lvl1pPr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sz="7600" b="1" kern="1200">
        <a:solidFill>
          <a:srgbClr val="FFD624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336699"/>
    <a:srgbClr val="BDDEFF"/>
    <a:srgbClr val="74C0C6"/>
    <a:srgbClr val="003399"/>
    <a:srgbClr val="FF5050"/>
    <a:srgbClr val="FF9900"/>
    <a:srgbClr val="3166CF"/>
    <a:srgbClr val="3E6FD2"/>
    <a:srgbClr val="2D5EC1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743" autoAdjust="0"/>
  </p:normalViewPr>
  <p:slideViewPr>
    <p:cSldViewPr>
      <p:cViewPr>
        <p:scale>
          <a:sx n="86" d="100"/>
          <a:sy n="86" d="100"/>
        </p:scale>
        <p:origin x="-13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11910"/>
    </p:cViewPr>
  </p:sorterViewPr>
  <p:notesViewPr>
    <p:cSldViewPr>
      <p:cViewPr varScale="1">
        <p:scale>
          <a:sx n="75" d="100"/>
          <a:sy n="75" d="100"/>
        </p:scale>
        <p:origin x="-3354" y="-108"/>
      </p:cViewPr>
      <p:guideLst>
        <p:guide orient="horz" pos="3131"/>
        <p:guide pos="214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\\sdme-res1\DG-RTD\Directorates\RTD-B\B4\ERA-NET\Reporting%20system\survey%202013\2013%20ERA-NET%20calls%20and%20stats.xlsx" TargetMode="External"/><Relationship Id="rId1" Type="http://schemas.openxmlformats.org/officeDocument/2006/relationships/themeOverride" Target="../theme/themeOverrid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GB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 sz="1400"/>
              <a:t>Total public funding per year [€]</a:t>
            </a:r>
          </a:p>
        </c:rich>
      </c:tx>
      <c:layout>
        <c:manualLayout>
          <c:xMode val="edge"/>
          <c:yMode val="edge"/>
          <c:x val="0.33022388059701496"/>
          <c:y val="3.5031847133757975E-2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5.177474500554826E-2"/>
          <c:y val="0.10720559930008748"/>
          <c:w val="0.79283091953599405"/>
          <c:h val="0.81235604808658179"/>
        </c:manualLayout>
      </c:layout>
      <c:barChart>
        <c:barDir val="col"/>
        <c:grouping val="stacked"/>
        <c:ser>
          <c:idx val="0"/>
          <c:order val="0"/>
          <c:tx>
            <c:strRef>
              <c:f>'tables and graps'!$C$3</c:f>
              <c:strCache>
                <c:ptCount val="1"/>
                <c:pt idx="0">
                  <c:v>FP6</c:v>
                </c:pt>
              </c:strCache>
            </c:strRef>
          </c:tx>
          <c:spPr>
            <a:solidFill>
              <a:srgbClr val="3366FF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graps'!$C$4:$C$15</c:f>
              <c:numCache>
                <c:formatCode>#,##0</c:formatCode>
                <c:ptCount val="12"/>
                <c:pt idx="0">
                  <c:v>37400000</c:v>
                </c:pt>
                <c:pt idx="1">
                  <c:v>101401543</c:v>
                </c:pt>
                <c:pt idx="2">
                  <c:v>202592596</c:v>
                </c:pt>
                <c:pt idx="3">
                  <c:v>172848184</c:v>
                </c:pt>
                <c:pt idx="4">
                  <c:v>181536025</c:v>
                </c:pt>
                <c:pt idx="5">
                  <c:v>129425709</c:v>
                </c:pt>
                <c:pt idx="6">
                  <c:v>119428500</c:v>
                </c:pt>
                <c:pt idx="7">
                  <c:v>88749976</c:v>
                </c:pt>
                <c:pt idx="8">
                  <c:v>28435186</c:v>
                </c:pt>
                <c:pt idx="9">
                  <c:v>45100000</c:v>
                </c:pt>
                <c:pt idx="10">
                  <c:v>25500000</c:v>
                </c:pt>
                <c:pt idx="11">
                  <c:v>15000000</c:v>
                </c:pt>
              </c:numCache>
            </c:numRef>
          </c:val>
        </c:ser>
        <c:ser>
          <c:idx val="1"/>
          <c:order val="1"/>
          <c:tx>
            <c:strRef>
              <c:f>'tables and graps'!$D$3</c:f>
              <c:strCache>
                <c:ptCount val="1"/>
                <c:pt idx="0">
                  <c:v>FP7 (FP6 cont.)</c:v>
                </c:pt>
              </c:strCache>
            </c:strRef>
          </c:tx>
          <c:spPr>
            <a:solidFill>
              <a:srgbClr val="339966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graps'!$D$4:$D$15</c:f>
              <c:numCache>
                <c:formatCode>General</c:formatCode>
                <c:ptCount val="12"/>
                <c:pt idx="3" formatCode="#,##0">
                  <c:v>0</c:v>
                </c:pt>
                <c:pt idx="4" formatCode="#,##0">
                  <c:v>6534664</c:v>
                </c:pt>
                <c:pt idx="5" formatCode="#,##0">
                  <c:v>80308844.640000001</c:v>
                </c:pt>
                <c:pt idx="6" formatCode="#,##0">
                  <c:v>81712456</c:v>
                </c:pt>
                <c:pt idx="7" formatCode="#,##0">
                  <c:v>103074415</c:v>
                </c:pt>
                <c:pt idx="8" formatCode="#,##0">
                  <c:v>143798276</c:v>
                </c:pt>
                <c:pt idx="9" formatCode="#,##0">
                  <c:v>95300000</c:v>
                </c:pt>
                <c:pt idx="10" formatCode="#,##0">
                  <c:v>66090909</c:v>
                </c:pt>
                <c:pt idx="11" formatCode="#,##0">
                  <c:v>65000000</c:v>
                </c:pt>
              </c:numCache>
            </c:numRef>
          </c:val>
        </c:ser>
        <c:ser>
          <c:idx val="2"/>
          <c:order val="2"/>
          <c:tx>
            <c:strRef>
              <c:f>'tables and graps'!$E$3</c:f>
              <c:strCache>
                <c:ptCount val="1"/>
                <c:pt idx="0">
                  <c:v>FP7 new</c:v>
                </c:pt>
              </c:strCache>
            </c:strRef>
          </c:tx>
          <c:spPr>
            <a:solidFill>
              <a:srgbClr val="99CC0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graps'!$E$4:$E$15</c:f>
              <c:numCache>
                <c:formatCode>General</c:formatCode>
                <c:ptCount val="12"/>
                <c:pt idx="2" formatCode="#,##0">
                  <c:v>1420000</c:v>
                </c:pt>
                <c:pt idx="3" formatCode="#,##0">
                  <c:v>0</c:v>
                </c:pt>
                <c:pt idx="4" formatCode="#,##0">
                  <c:v>2838000</c:v>
                </c:pt>
                <c:pt idx="5" formatCode="#,##0">
                  <c:v>26735000</c:v>
                </c:pt>
                <c:pt idx="6" formatCode="#,##0">
                  <c:v>43590535</c:v>
                </c:pt>
                <c:pt idx="7" formatCode="#,##0">
                  <c:v>99115663</c:v>
                </c:pt>
                <c:pt idx="8" formatCode="#,##0">
                  <c:v>97672969</c:v>
                </c:pt>
                <c:pt idx="9" formatCode="#,##0">
                  <c:v>139943000</c:v>
                </c:pt>
                <c:pt idx="10" formatCode="#,##0">
                  <c:v>12000000</c:v>
                </c:pt>
                <c:pt idx="11" formatCode="#,##0">
                  <c:v>0</c:v>
                </c:pt>
              </c:numCache>
            </c:numRef>
          </c:val>
        </c:ser>
        <c:ser>
          <c:idx val="4"/>
          <c:order val="3"/>
          <c:tx>
            <c:strRef>
              <c:f>'tables and graps'!$F$3</c:f>
              <c:strCache>
                <c:ptCount val="1"/>
                <c:pt idx="0">
                  <c:v>ERA-NET+</c:v>
                </c:pt>
              </c:strCache>
            </c:strRef>
          </c:tx>
          <c:spPr>
            <a:solidFill>
              <a:srgbClr val="99CCFF"/>
            </a:solidFill>
            <a:ln>
              <a:solidFill>
                <a:srgbClr val="000000"/>
              </a:solidFill>
            </a:ln>
          </c:spPr>
          <c:dPt>
            <c:idx val="3"/>
            <c:spPr>
              <a:solidFill>
                <a:srgbClr val="99CCFF"/>
              </a:solidFill>
              <a:ln w="12700">
                <a:solidFill>
                  <a:srgbClr val="000000"/>
                </a:solidFill>
              </a:ln>
            </c:spPr>
          </c:dPt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graps'!$F$4:$F$15</c:f>
              <c:numCache>
                <c:formatCode>General</c:formatCode>
                <c:ptCount val="12"/>
                <c:pt idx="3" formatCode="#,##0">
                  <c:v>85720413</c:v>
                </c:pt>
                <c:pt idx="4" formatCode="#,##0">
                  <c:v>45100000</c:v>
                </c:pt>
                <c:pt idx="5" formatCode="#,##0">
                  <c:v>57111772.040000007</c:v>
                </c:pt>
                <c:pt idx="6" formatCode="#,##0">
                  <c:v>18900000</c:v>
                </c:pt>
                <c:pt idx="7" formatCode="#,##0">
                  <c:v>22600000</c:v>
                </c:pt>
                <c:pt idx="8" formatCode="#,##0">
                  <c:v>37955935</c:v>
                </c:pt>
                <c:pt idx="9" formatCode="#,##0">
                  <c:v>108000000</c:v>
                </c:pt>
                <c:pt idx="10" formatCode="#,##0">
                  <c:v>72491149</c:v>
                </c:pt>
                <c:pt idx="11" formatCode="#,##0">
                  <c:v>0</c:v>
                </c:pt>
              </c:numCache>
            </c:numRef>
          </c:val>
        </c:ser>
        <c:ser>
          <c:idx val="3"/>
          <c:order val="4"/>
          <c:tx>
            <c:strRef>
              <c:f>'tables and graps'!$G$3</c:f>
              <c:strCache>
                <c:ptCount val="1"/>
                <c:pt idx="0">
                  <c:v>JPI</c:v>
                </c:pt>
              </c:strCache>
            </c:strRef>
          </c:tx>
          <c:spPr>
            <a:solidFill>
              <a:schemeClr val="accent6">
                <a:lumMod val="60000"/>
                <a:lumOff val="40000"/>
              </a:schemeClr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graps'!$G$4:$G$15</c:f>
              <c:numCache>
                <c:formatCode>General</c:formatCode>
                <c:ptCount val="12"/>
                <c:pt idx="7" formatCode="#,##0">
                  <c:v>32922503</c:v>
                </c:pt>
                <c:pt idx="8" formatCode="#,##0">
                  <c:v>16500000</c:v>
                </c:pt>
                <c:pt idx="9" formatCode="#,##0">
                  <c:v>67580000</c:v>
                </c:pt>
                <c:pt idx="10" formatCode="#,##0">
                  <c:v>40000000</c:v>
                </c:pt>
                <c:pt idx="11" formatCode="#,##0">
                  <c:v>60500000</c:v>
                </c:pt>
              </c:numCache>
            </c:numRef>
          </c:val>
        </c:ser>
        <c:ser>
          <c:idx val="5"/>
          <c:order val="5"/>
          <c:tx>
            <c:strRef>
              <c:f>'tables and graps'!$H$3</c:f>
              <c:strCache>
                <c:ptCount val="1"/>
                <c:pt idx="0">
                  <c:v>JPI EN+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  <a:ln>
              <a:solidFill>
                <a:srgbClr val="000000"/>
              </a:solidFill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graps'!$H$4:$H$15</c:f>
              <c:numCache>
                <c:formatCode>General</c:formatCode>
                <c:ptCount val="12"/>
                <c:pt idx="7" formatCode="#,##0">
                  <c:v>0</c:v>
                </c:pt>
                <c:pt idx="8" formatCode="#,##0">
                  <c:v>0</c:v>
                </c:pt>
                <c:pt idx="9" formatCode="#,##0">
                  <c:v>0</c:v>
                </c:pt>
                <c:pt idx="10" formatCode="#,##0">
                  <c:v>31000000</c:v>
                </c:pt>
                <c:pt idx="11" formatCode="#,##0">
                  <c:v>0</c:v>
                </c:pt>
              </c:numCache>
            </c:numRef>
          </c:val>
        </c:ser>
        <c:ser>
          <c:idx val="6"/>
          <c:order val="6"/>
          <c:tx>
            <c:strRef>
              <c:f>'tables and graps'!$I$3</c:f>
              <c:strCache>
                <c:ptCount val="1"/>
                <c:pt idx="0">
                  <c:v>Estimates for calls without budget</c:v>
                </c:pt>
              </c:strCache>
            </c:strRef>
          </c:tx>
          <c:spPr>
            <a:solidFill>
              <a:schemeClr val="bg1">
                <a:lumMod val="95000"/>
              </a:schemeClr>
            </a:solidFill>
            <a:ln>
              <a:solidFill>
                <a:sysClr val="windowText" lastClr="000000"/>
              </a:solidFill>
            </a:ln>
          </c:spPr>
          <c:cat>
            <c:numRef>
              <c:f>'tables and graps'!$B$4:$B$15</c:f>
              <c:numCache>
                <c:formatCode>General</c:formatCode>
                <c:ptCount val="12"/>
                <c:pt idx="0">
                  <c:v>2004</c:v>
                </c:pt>
                <c:pt idx="1">
                  <c:v>2005</c:v>
                </c:pt>
                <c:pt idx="2">
                  <c:v>2006</c:v>
                </c:pt>
                <c:pt idx="3">
                  <c:v>2007</c:v>
                </c:pt>
                <c:pt idx="4">
                  <c:v>2008</c:v>
                </c:pt>
                <c:pt idx="5">
                  <c:v>2009</c:v>
                </c:pt>
                <c:pt idx="6">
                  <c:v>2010</c:v>
                </c:pt>
                <c:pt idx="7">
                  <c:v>2011</c:v>
                </c:pt>
                <c:pt idx="8">
                  <c:v>2012</c:v>
                </c:pt>
                <c:pt idx="9">
                  <c:v>2013</c:v>
                </c:pt>
                <c:pt idx="10">
                  <c:v>2014</c:v>
                </c:pt>
                <c:pt idx="11">
                  <c:v>2015</c:v>
                </c:pt>
              </c:numCache>
            </c:numRef>
          </c:cat>
          <c:val>
            <c:numRef>
              <c:f>'tables and graps'!$I$4:$I$15</c:f>
              <c:numCache>
                <c:formatCode>General</c:formatCode>
                <c:ptCount val="12"/>
                <c:pt idx="9" formatCode="#,##0">
                  <c:v>59077118.290989012</c:v>
                </c:pt>
                <c:pt idx="10" formatCode="#,##0">
                  <c:v>192000634.44571427</c:v>
                </c:pt>
                <c:pt idx="11" formatCode="#,##0">
                  <c:v>177231354.872967</c:v>
                </c:pt>
              </c:numCache>
            </c:numRef>
          </c:val>
        </c:ser>
        <c:dLbls/>
        <c:gapWidth val="30"/>
        <c:overlap val="100"/>
        <c:axId val="65681280"/>
        <c:axId val="65682816"/>
      </c:barChart>
      <c:catAx>
        <c:axId val="65681280"/>
        <c:scaling>
          <c:orientation val="minMax"/>
        </c:scaling>
        <c:axPos val="b"/>
        <c:numFmt formatCode="General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682816"/>
        <c:crosses val="autoZero"/>
        <c:auto val="1"/>
        <c:lblAlgn val="ctr"/>
        <c:lblOffset val="100"/>
        <c:tickLblSkip val="1"/>
        <c:tickMarkSkip val="1"/>
      </c:catAx>
      <c:valAx>
        <c:axId val="65682816"/>
        <c:scaling>
          <c:orientation val="minMax"/>
          <c:max val="600000000"/>
        </c:scaling>
        <c:axPos val="r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numFmt formatCode="#,##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65681280"/>
        <c:crosses val="max"/>
        <c:crossBetween val="between"/>
        <c:majorUnit val="100000000"/>
      </c:valAx>
      <c:spPr>
        <a:solidFill>
          <a:schemeClr val="bg1">
            <a:lumMod val="85000"/>
          </a:schemeClr>
        </a:solidFill>
      </c:spPr>
    </c:plotArea>
    <c:legend>
      <c:legendPos val="r"/>
      <c:layout>
        <c:manualLayout>
          <c:xMode val="edge"/>
          <c:yMode val="edge"/>
          <c:x val="6.9093844990349512E-2"/>
          <c:y val="0.12432437625577476"/>
          <c:w val="0.25395490150314681"/>
          <c:h val="0.4387387163137943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100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gap"/>
  </c:chart>
  <c:spPr>
    <a:solidFill>
      <a:srgbClr val="FFFFFF"/>
    </a:solidFill>
    <a:ln w="9525">
      <a:solidFill>
        <a:srgbClr val="000000"/>
      </a:solidFill>
    </a:ln>
  </c:spPr>
  <c:txPr>
    <a:bodyPr/>
    <a:lstStyle/>
    <a:p>
      <a:pPr>
        <a:defRPr sz="1075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2"/>
  <c:userShapes r:id="rId3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9460E87-C59A-4A3F-8C51-68FF4F183FFA}" type="doc">
      <dgm:prSet loTypeId="urn:microsoft.com/office/officeart/2008/layout/VerticalCurvedLis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7B89ABD5-53A4-444F-8AFF-ED943213DE0C}">
      <dgm:prSet phldrT="[Text]" custT="1"/>
      <dgm:spPr/>
      <dgm:t>
        <a:bodyPr/>
        <a:lstStyle/>
        <a:p>
          <a:r>
            <a:rPr lang="en-GB" sz="1600" b="1" i="0" dirty="0" smtClean="0">
              <a:solidFill>
                <a:srgbClr val="336699"/>
              </a:solidFill>
            </a:rPr>
            <a:t>EU contribution</a:t>
          </a:r>
          <a:r>
            <a:rPr lang="en-GB" sz="1600" i="0" dirty="0" smtClean="0">
              <a:solidFill>
                <a:srgbClr val="336699"/>
              </a:solidFill>
            </a:rPr>
            <a:t>: proportional contribution to total public funding of the joint call </a:t>
          </a:r>
          <a:endParaRPr lang="en-GB" sz="1600" dirty="0">
            <a:solidFill>
              <a:srgbClr val="336699"/>
            </a:solidFill>
          </a:endParaRPr>
        </a:p>
      </dgm:t>
    </dgm:pt>
    <dgm:pt modelId="{CF177568-2190-4B28-AF58-209A94B54982}" type="parTrans" cxnId="{3EA1646E-2653-4B71-997C-273222CF5311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26677C6F-9FB7-40B5-BB91-6EEAC420A61F}" type="sibTrans" cxnId="{3EA1646E-2653-4B71-997C-273222CF5311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AE0BC877-32A2-4230-AA20-CC43D31AAD4D}">
      <dgm:prSet custT="1"/>
      <dgm:spPr/>
      <dgm:t>
        <a:bodyPr/>
        <a:lstStyle/>
        <a:p>
          <a:r>
            <a:rPr lang="en-GB" sz="1600" b="1" i="0" dirty="0" smtClean="0">
              <a:solidFill>
                <a:srgbClr val="336699"/>
              </a:solidFill>
            </a:rPr>
            <a:t>Co-funded calls:</a:t>
          </a:r>
          <a:r>
            <a:rPr lang="en-GB" sz="1600" i="0" dirty="0" smtClean="0">
              <a:solidFill>
                <a:srgbClr val="336699"/>
              </a:solidFill>
            </a:rPr>
            <a:t> proposal evaluation and selection according to </a:t>
          </a:r>
          <a:br>
            <a:rPr lang="en-GB" sz="1600" i="0" dirty="0" smtClean="0">
              <a:solidFill>
                <a:srgbClr val="336699"/>
              </a:solidFill>
            </a:rPr>
          </a:br>
          <a:r>
            <a:rPr lang="en-GB" sz="1600" i="0" dirty="0" smtClean="0">
              <a:solidFill>
                <a:srgbClr val="336699"/>
              </a:solidFill>
            </a:rPr>
            <a:t>Horizon 2020 standards</a:t>
          </a:r>
          <a:endParaRPr lang="en-GB" sz="1600" dirty="0">
            <a:solidFill>
              <a:srgbClr val="336699"/>
            </a:solidFill>
          </a:endParaRPr>
        </a:p>
      </dgm:t>
    </dgm:pt>
    <dgm:pt modelId="{791D47AA-6BB7-4C9C-A712-B42DFE3DC510}" type="parTrans" cxnId="{A8A4003C-5FD8-4C61-8592-9A801E74BB25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7A7331CD-0B45-47F9-899C-BA6C5EB024ED}" type="sibTrans" cxnId="{A8A4003C-5FD8-4C61-8592-9A801E74BB25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B5963C22-DA04-4019-B9A9-EA9986E774F0}">
      <dgm:prSet custT="1"/>
      <dgm:spPr/>
      <dgm:t>
        <a:bodyPr/>
        <a:lstStyle/>
        <a:p>
          <a:r>
            <a:rPr lang="en-GB" sz="1600" b="1" i="0" dirty="0" smtClean="0">
              <a:solidFill>
                <a:srgbClr val="336699"/>
              </a:solidFill>
            </a:rPr>
            <a:t>Additional EU contribution to coordination costs on the basis of a unit costs </a:t>
          </a:r>
          <a:r>
            <a:rPr lang="en-GB" sz="1600" i="0" dirty="0" smtClean="0">
              <a:solidFill>
                <a:srgbClr val="336699"/>
              </a:solidFill>
            </a:rPr>
            <a:t>for additional activities including additional calls without top-up funding</a:t>
          </a:r>
        </a:p>
      </dgm:t>
    </dgm:pt>
    <dgm:pt modelId="{5D2857D7-AB83-4414-B125-F32C0C851EF7}" type="parTrans" cxnId="{17C55232-C9D7-4346-9A34-921F4D4AFDD4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D414A8D7-3D36-4FE9-9914-F88BF93E71ED}" type="sibTrans" cxnId="{17C55232-C9D7-4346-9A34-921F4D4AFDD4}">
      <dgm:prSet/>
      <dgm:spPr/>
      <dgm:t>
        <a:bodyPr/>
        <a:lstStyle/>
        <a:p>
          <a:endParaRPr lang="en-GB" sz="1600">
            <a:solidFill>
              <a:srgbClr val="336699"/>
            </a:solidFill>
          </a:endParaRPr>
        </a:p>
      </dgm:t>
    </dgm:pt>
    <dgm:pt modelId="{989C8F16-7DC2-474C-9007-DB021559F549}">
      <dgm:prSet phldrT="[Text]" custT="1"/>
      <dgm:spPr/>
      <dgm:t>
        <a:bodyPr/>
        <a:lstStyle/>
        <a:p>
          <a:r>
            <a:rPr lang="en-GB" sz="1600" b="1" dirty="0" smtClean="0">
              <a:solidFill>
                <a:srgbClr val="336699"/>
              </a:solidFill>
            </a:rPr>
            <a:t>ERA-NET </a:t>
          </a:r>
          <a:r>
            <a:rPr lang="en-GB" sz="1600" b="1" dirty="0" err="1" smtClean="0">
              <a:solidFill>
                <a:srgbClr val="336699"/>
              </a:solidFill>
            </a:rPr>
            <a:t>Cofund</a:t>
          </a:r>
          <a:r>
            <a:rPr lang="en-GB" sz="1600" b="1" dirty="0" smtClean="0">
              <a:solidFill>
                <a:srgbClr val="336699"/>
              </a:solidFill>
            </a:rPr>
            <a:t>: implementation of a co-funded joint call for proposals</a:t>
          </a:r>
          <a:r>
            <a:rPr lang="en-GB" sz="1600" dirty="0" smtClean="0">
              <a:solidFill>
                <a:srgbClr val="336699"/>
              </a:solidFill>
            </a:rPr>
            <a:t> (compulsory, one co-funded call per Grant Agreement)</a:t>
          </a:r>
          <a:r>
            <a:rPr lang="en-GB" sz="1600" baseline="30000" dirty="0" smtClean="0">
              <a:solidFill>
                <a:srgbClr val="336699"/>
              </a:solidFill>
            </a:rPr>
            <a:t>*</a:t>
          </a:r>
          <a:endParaRPr lang="en-GB" sz="1600" baseline="30000" dirty="0">
            <a:solidFill>
              <a:srgbClr val="336699"/>
            </a:solidFill>
          </a:endParaRPr>
        </a:p>
      </dgm:t>
    </dgm:pt>
    <dgm:pt modelId="{979096FB-0A06-4E9C-A6CA-540E76BDE2BC}" type="parTrans" cxnId="{31C83BDC-D821-4D6E-A5E7-EE9F161E95EC}">
      <dgm:prSet/>
      <dgm:spPr/>
      <dgm:t>
        <a:bodyPr/>
        <a:lstStyle/>
        <a:p>
          <a:endParaRPr lang="en-GB"/>
        </a:p>
      </dgm:t>
    </dgm:pt>
    <dgm:pt modelId="{67E6F97B-5D2A-4B1B-B6F0-F84D76E709D4}" type="sibTrans" cxnId="{31C83BDC-D821-4D6E-A5E7-EE9F161E95EC}">
      <dgm:prSet/>
      <dgm:spPr/>
      <dgm:t>
        <a:bodyPr/>
        <a:lstStyle/>
        <a:p>
          <a:endParaRPr lang="en-GB"/>
        </a:p>
      </dgm:t>
    </dgm:pt>
    <dgm:pt modelId="{CA5BDD5A-8236-4F06-83F1-853746998AA4}">
      <dgm:prSet custT="1"/>
      <dgm:spPr/>
      <dgm:t>
        <a:bodyPr/>
        <a:lstStyle/>
        <a:p>
          <a:r>
            <a:rPr lang="en-GB" sz="1600" b="1" i="0" dirty="0" smtClean="0">
              <a:solidFill>
                <a:srgbClr val="336699"/>
              </a:solidFill>
            </a:rPr>
            <a:t>Stable reimbursement rate</a:t>
          </a:r>
          <a:r>
            <a:rPr lang="en-GB" sz="1600" b="0" i="0" dirty="0" smtClean="0">
              <a:solidFill>
                <a:srgbClr val="336699"/>
              </a:solidFill>
            </a:rPr>
            <a:t>: </a:t>
          </a:r>
          <a:r>
            <a:rPr lang="en-GB" sz="1600" i="0" dirty="0" smtClean="0">
              <a:solidFill>
                <a:srgbClr val="336699"/>
              </a:solidFill>
            </a:rPr>
            <a:t>ERA-NET Plus reimbursement rate from FP7 (33%) applies</a:t>
          </a:r>
        </a:p>
      </dgm:t>
    </dgm:pt>
    <dgm:pt modelId="{3CD5A21F-D22A-403B-9501-9F3CE575A1F1}" type="parTrans" cxnId="{CC7AAA7E-026A-4336-952A-2C9E521FCBF6}">
      <dgm:prSet/>
      <dgm:spPr/>
      <dgm:t>
        <a:bodyPr/>
        <a:lstStyle/>
        <a:p>
          <a:endParaRPr lang="en-GB"/>
        </a:p>
      </dgm:t>
    </dgm:pt>
    <dgm:pt modelId="{822F0C1B-928B-4E11-8F22-E3708EAEA436}" type="sibTrans" cxnId="{CC7AAA7E-026A-4336-952A-2C9E521FCBF6}">
      <dgm:prSet/>
      <dgm:spPr/>
      <dgm:t>
        <a:bodyPr/>
        <a:lstStyle/>
        <a:p>
          <a:endParaRPr lang="en-GB"/>
        </a:p>
      </dgm:t>
    </dgm:pt>
    <dgm:pt modelId="{83BA403E-415E-4854-900A-BB0624320277}" type="pres">
      <dgm:prSet presAssocID="{F9460E87-C59A-4A3F-8C51-68FF4F183FFA}" presName="Name0" presStyleCnt="0">
        <dgm:presLayoutVars>
          <dgm:chMax val="7"/>
          <dgm:chPref val="7"/>
          <dgm:dir/>
        </dgm:presLayoutVars>
      </dgm:prSet>
      <dgm:spPr/>
      <dgm:t>
        <a:bodyPr/>
        <a:lstStyle/>
        <a:p>
          <a:endParaRPr lang="en-GB"/>
        </a:p>
      </dgm:t>
    </dgm:pt>
    <dgm:pt modelId="{12FC0629-D4B7-4948-91C9-004252B070D3}" type="pres">
      <dgm:prSet presAssocID="{F9460E87-C59A-4A3F-8C51-68FF4F183FFA}" presName="Name1" presStyleCnt="0"/>
      <dgm:spPr/>
    </dgm:pt>
    <dgm:pt modelId="{D7FB2F44-5BC8-45E5-80D8-18E155954214}" type="pres">
      <dgm:prSet presAssocID="{F9460E87-C59A-4A3F-8C51-68FF4F183FFA}" presName="cycle" presStyleCnt="0"/>
      <dgm:spPr/>
    </dgm:pt>
    <dgm:pt modelId="{D19577A4-ADBA-442B-86E3-0D51DE081106}" type="pres">
      <dgm:prSet presAssocID="{F9460E87-C59A-4A3F-8C51-68FF4F183FFA}" presName="srcNode" presStyleLbl="node1" presStyleIdx="0" presStyleCnt="5"/>
      <dgm:spPr/>
    </dgm:pt>
    <dgm:pt modelId="{674EE111-4333-490D-9660-4088E4093946}" type="pres">
      <dgm:prSet presAssocID="{F9460E87-C59A-4A3F-8C51-68FF4F183FFA}" presName="conn" presStyleLbl="parChTrans1D2" presStyleIdx="0" presStyleCnt="1"/>
      <dgm:spPr/>
      <dgm:t>
        <a:bodyPr/>
        <a:lstStyle/>
        <a:p>
          <a:endParaRPr lang="en-GB"/>
        </a:p>
      </dgm:t>
    </dgm:pt>
    <dgm:pt modelId="{097FFC1D-3817-4813-A9EC-ABAB2E352368}" type="pres">
      <dgm:prSet presAssocID="{F9460E87-C59A-4A3F-8C51-68FF4F183FFA}" presName="extraNode" presStyleLbl="node1" presStyleIdx="0" presStyleCnt="5"/>
      <dgm:spPr/>
    </dgm:pt>
    <dgm:pt modelId="{BE01AA5A-F407-4E57-882B-8D997E7B3162}" type="pres">
      <dgm:prSet presAssocID="{F9460E87-C59A-4A3F-8C51-68FF4F183FFA}" presName="dstNode" presStyleLbl="node1" presStyleIdx="0" presStyleCnt="5"/>
      <dgm:spPr/>
    </dgm:pt>
    <dgm:pt modelId="{8701D864-6C3C-4BC4-9BEB-2F95607B66CC}" type="pres">
      <dgm:prSet presAssocID="{989C8F16-7DC2-474C-9007-DB021559F549}" presName="text_1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5F6F44CA-CEBB-4F0B-9375-26399C3F88D6}" type="pres">
      <dgm:prSet presAssocID="{989C8F16-7DC2-474C-9007-DB021559F549}" presName="accent_1" presStyleCnt="0"/>
      <dgm:spPr/>
    </dgm:pt>
    <dgm:pt modelId="{C9AD773D-6B98-4BEF-A381-B7650D148948}" type="pres">
      <dgm:prSet presAssocID="{989C8F16-7DC2-474C-9007-DB021559F549}" presName="accentRepeatNode" presStyleLbl="solidFgAcc1" presStyleIdx="0" presStyleCnt="5"/>
      <dgm:spPr/>
    </dgm:pt>
    <dgm:pt modelId="{E7BC18F4-B6E3-4DFD-9F98-239C88488B8E}" type="pres">
      <dgm:prSet presAssocID="{7B89ABD5-53A4-444F-8AFF-ED943213DE0C}" presName="text_2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2E97FEB-8D31-4AD8-9DFA-4645979AA956}" type="pres">
      <dgm:prSet presAssocID="{7B89ABD5-53A4-444F-8AFF-ED943213DE0C}" presName="accent_2" presStyleCnt="0"/>
      <dgm:spPr/>
    </dgm:pt>
    <dgm:pt modelId="{289DB815-666A-4355-8B60-FC0366E40D29}" type="pres">
      <dgm:prSet presAssocID="{7B89ABD5-53A4-444F-8AFF-ED943213DE0C}" presName="accentRepeatNode" presStyleLbl="solidFgAcc1" presStyleIdx="1" presStyleCnt="5"/>
      <dgm:spPr/>
    </dgm:pt>
    <dgm:pt modelId="{6344E604-0922-47D9-827A-7627850F440F}" type="pres">
      <dgm:prSet presAssocID="{B5963C22-DA04-4019-B9A9-EA9986E774F0}" presName="text_3" presStyleLbl="node1" presStyleIdx="2" presStyleCnt="5" custScaleY="149083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0E48E583-7FED-4C7B-BBBC-B3DE3668C81E}" type="pres">
      <dgm:prSet presAssocID="{B5963C22-DA04-4019-B9A9-EA9986E774F0}" presName="accent_3" presStyleCnt="0"/>
      <dgm:spPr/>
    </dgm:pt>
    <dgm:pt modelId="{1F531AFA-78A8-4477-A52F-8BDE9E9E2044}" type="pres">
      <dgm:prSet presAssocID="{B5963C22-DA04-4019-B9A9-EA9986E774F0}" presName="accentRepeatNode" presStyleLbl="solidFgAcc1" presStyleIdx="2" presStyleCnt="5"/>
      <dgm:spPr/>
    </dgm:pt>
    <dgm:pt modelId="{99636DD8-897F-4FFA-A684-6B5D0D556776}" type="pres">
      <dgm:prSet presAssocID="{CA5BDD5A-8236-4F06-83F1-853746998AA4}" presName="text_4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6B1AA4A0-0CFD-480D-9101-D334EAC709F4}" type="pres">
      <dgm:prSet presAssocID="{CA5BDD5A-8236-4F06-83F1-853746998AA4}" presName="accent_4" presStyleCnt="0"/>
      <dgm:spPr/>
    </dgm:pt>
    <dgm:pt modelId="{1DCE8554-D76B-4326-A701-E44462685BD4}" type="pres">
      <dgm:prSet presAssocID="{CA5BDD5A-8236-4F06-83F1-853746998AA4}" presName="accentRepeatNode" presStyleLbl="solidFgAcc1" presStyleIdx="3" presStyleCnt="5"/>
      <dgm:spPr/>
    </dgm:pt>
    <dgm:pt modelId="{1CA87EAE-390B-496B-97FF-75EE31F0551E}" type="pres">
      <dgm:prSet presAssocID="{AE0BC877-32A2-4230-AA20-CC43D31AAD4D}" presName="text_5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C3E630DF-908F-4039-BBB0-F74C138C507B}" type="pres">
      <dgm:prSet presAssocID="{AE0BC877-32A2-4230-AA20-CC43D31AAD4D}" presName="accent_5" presStyleCnt="0"/>
      <dgm:spPr/>
    </dgm:pt>
    <dgm:pt modelId="{A6543F2A-CA47-42CE-885C-2EE6D041FCEE}" type="pres">
      <dgm:prSet presAssocID="{AE0BC877-32A2-4230-AA20-CC43D31AAD4D}" presName="accentRepeatNode" presStyleLbl="solidFgAcc1" presStyleIdx="4" presStyleCnt="5"/>
      <dgm:spPr/>
    </dgm:pt>
  </dgm:ptLst>
  <dgm:cxnLst>
    <dgm:cxn modelId="{2D9F13A4-70D7-4F52-9214-4D9DCA7E7494}" type="presOf" srcId="{CA5BDD5A-8236-4F06-83F1-853746998AA4}" destId="{99636DD8-897F-4FFA-A684-6B5D0D556776}" srcOrd="0" destOrd="0" presId="urn:microsoft.com/office/officeart/2008/layout/VerticalCurvedList"/>
    <dgm:cxn modelId="{A8A4003C-5FD8-4C61-8592-9A801E74BB25}" srcId="{F9460E87-C59A-4A3F-8C51-68FF4F183FFA}" destId="{AE0BC877-32A2-4230-AA20-CC43D31AAD4D}" srcOrd="4" destOrd="0" parTransId="{791D47AA-6BB7-4C9C-A712-B42DFE3DC510}" sibTransId="{7A7331CD-0B45-47F9-899C-BA6C5EB024ED}"/>
    <dgm:cxn modelId="{B9F9134E-3901-4F54-A2CB-5FD731E5633C}" type="presOf" srcId="{7B89ABD5-53A4-444F-8AFF-ED943213DE0C}" destId="{E7BC18F4-B6E3-4DFD-9F98-239C88488B8E}" srcOrd="0" destOrd="0" presId="urn:microsoft.com/office/officeart/2008/layout/VerticalCurvedList"/>
    <dgm:cxn modelId="{8D91CCF0-65E6-4811-BBEC-B80895F3CB5F}" type="presOf" srcId="{AE0BC877-32A2-4230-AA20-CC43D31AAD4D}" destId="{1CA87EAE-390B-496B-97FF-75EE31F0551E}" srcOrd="0" destOrd="0" presId="urn:microsoft.com/office/officeart/2008/layout/VerticalCurvedList"/>
    <dgm:cxn modelId="{FCAF5110-7747-4575-B0F4-0059CE220DA4}" type="presOf" srcId="{989C8F16-7DC2-474C-9007-DB021559F549}" destId="{8701D864-6C3C-4BC4-9BEB-2F95607B66CC}" srcOrd="0" destOrd="0" presId="urn:microsoft.com/office/officeart/2008/layout/VerticalCurvedList"/>
    <dgm:cxn modelId="{8086366A-537B-4012-B048-797A03A79088}" type="presOf" srcId="{B5963C22-DA04-4019-B9A9-EA9986E774F0}" destId="{6344E604-0922-47D9-827A-7627850F440F}" srcOrd="0" destOrd="0" presId="urn:microsoft.com/office/officeart/2008/layout/VerticalCurvedList"/>
    <dgm:cxn modelId="{463C8BCF-117C-4E17-B2D3-795A7BC6AA71}" type="presOf" srcId="{67E6F97B-5D2A-4B1B-B6F0-F84D76E709D4}" destId="{674EE111-4333-490D-9660-4088E4093946}" srcOrd="0" destOrd="0" presId="urn:microsoft.com/office/officeart/2008/layout/VerticalCurvedList"/>
    <dgm:cxn modelId="{31C83BDC-D821-4D6E-A5E7-EE9F161E95EC}" srcId="{F9460E87-C59A-4A3F-8C51-68FF4F183FFA}" destId="{989C8F16-7DC2-474C-9007-DB021559F549}" srcOrd="0" destOrd="0" parTransId="{979096FB-0A06-4E9C-A6CA-540E76BDE2BC}" sibTransId="{67E6F97B-5D2A-4B1B-B6F0-F84D76E709D4}"/>
    <dgm:cxn modelId="{17C55232-C9D7-4346-9A34-921F4D4AFDD4}" srcId="{F9460E87-C59A-4A3F-8C51-68FF4F183FFA}" destId="{B5963C22-DA04-4019-B9A9-EA9986E774F0}" srcOrd="2" destOrd="0" parTransId="{5D2857D7-AB83-4414-B125-F32C0C851EF7}" sibTransId="{D414A8D7-3D36-4FE9-9914-F88BF93E71ED}"/>
    <dgm:cxn modelId="{CC7AAA7E-026A-4336-952A-2C9E521FCBF6}" srcId="{F9460E87-C59A-4A3F-8C51-68FF4F183FFA}" destId="{CA5BDD5A-8236-4F06-83F1-853746998AA4}" srcOrd="3" destOrd="0" parTransId="{3CD5A21F-D22A-403B-9501-9F3CE575A1F1}" sibTransId="{822F0C1B-928B-4E11-8F22-E3708EAEA436}"/>
    <dgm:cxn modelId="{6268FE2A-F125-4EE6-9E2E-90DA3613EDE8}" type="presOf" srcId="{F9460E87-C59A-4A3F-8C51-68FF4F183FFA}" destId="{83BA403E-415E-4854-900A-BB0624320277}" srcOrd="0" destOrd="0" presId="urn:microsoft.com/office/officeart/2008/layout/VerticalCurvedList"/>
    <dgm:cxn modelId="{3EA1646E-2653-4B71-997C-273222CF5311}" srcId="{F9460E87-C59A-4A3F-8C51-68FF4F183FFA}" destId="{7B89ABD5-53A4-444F-8AFF-ED943213DE0C}" srcOrd="1" destOrd="0" parTransId="{CF177568-2190-4B28-AF58-209A94B54982}" sibTransId="{26677C6F-9FB7-40B5-BB91-6EEAC420A61F}"/>
    <dgm:cxn modelId="{95354C8D-F85E-4B78-B552-1E32934EAEA5}" type="presParOf" srcId="{83BA403E-415E-4854-900A-BB0624320277}" destId="{12FC0629-D4B7-4948-91C9-004252B070D3}" srcOrd="0" destOrd="0" presId="urn:microsoft.com/office/officeart/2008/layout/VerticalCurvedList"/>
    <dgm:cxn modelId="{48A94CC4-EF99-41D2-9C8B-1F8DB46661F7}" type="presParOf" srcId="{12FC0629-D4B7-4948-91C9-004252B070D3}" destId="{D7FB2F44-5BC8-45E5-80D8-18E155954214}" srcOrd="0" destOrd="0" presId="urn:microsoft.com/office/officeart/2008/layout/VerticalCurvedList"/>
    <dgm:cxn modelId="{6BF73192-53FD-4B1D-83A5-7F00FE5AD376}" type="presParOf" srcId="{D7FB2F44-5BC8-45E5-80D8-18E155954214}" destId="{D19577A4-ADBA-442B-86E3-0D51DE081106}" srcOrd="0" destOrd="0" presId="urn:microsoft.com/office/officeart/2008/layout/VerticalCurvedList"/>
    <dgm:cxn modelId="{67568EA1-07B9-488A-8208-E75F5CDAA6EB}" type="presParOf" srcId="{D7FB2F44-5BC8-45E5-80D8-18E155954214}" destId="{674EE111-4333-490D-9660-4088E4093946}" srcOrd="1" destOrd="0" presId="urn:microsoft.com/office/officeart/2008/layout/VerticalCurvedList"/>
    <dgm:cxn modelId="{073592F8-6878-45E1-92B8-03058B681DF4}" type="presParOf" srcId="{D7FB2F44-5BC8-45E5-80D8-18E155954214}" destId="{097FFC1D-3817-4813-A9EC-ABAB2E352368}" srcOrd="2" destOrd="0" presId="urn:microsoft.com/office/officeart/2008/layout/VerticalCurvedList"/>
    <dgm:cxn modelId="{D69DA050-4805-451E-9D22-F477548CA7D3}" type="presParOf" srcId="{D7FB2F44-5BC8-45E5-80D8-18E155954214}" destId="{BE01AA5A-F407-4E57-882B-8D997E7B3162}" srcOrd="3" destOrd="0" presId="urn:microsoft.com/office/officeart/2008/layout/VerticalCurvedList"/>
    <dgm:cxn modelId="{8F3F4156-8735-4F1F-97E1-18D8F00DC18F}" type="presParOf" srcId="{12FC0629-D4B7-4948-91C9-004252B070D3}" destId="{8701D864-6C3C-4BC4-9BEB-2F95607B66CC}" srcOrd="1" destOrd="0" presId="urn:microsoft.com/office/officeart/2008/layout/VerticalCurvedList"/>
    <dgm:cxn modelId="{3643353A-4EA0-49D6-8F60-38FA396E9CC0}" type="presParOf" srcId="{12FC0629-D4B7-4948-91C9-004252B070D3}" destId="{5F6F44CA-CEBB-4F0B-9375-26399C3F88D6}" srcOrd="2" destOrd="0" presId="urn:microsoft.com/office/officeart/2008/layout/VerticalCurvedList"/>
    <dgm:cxn modelId="{48FB6B18-4F6E-4F3A-9CC1-D38EF7613AAD}" type="presParOf" srcId="{5F6F44CA-CEBB-4F0B-9375-26399C3F88D6}" destId="{C9AD773D-6B98-4BEF-A381-B7650D148948}" srcOrd="0" destOrd="0" presId="urn:microsoft.com/office/officeart/2008/layout/VerticalCurvedList"/>
    <dgm:cxn modelId="{600E95A7-B01F-44A7-AA1B-9C582DEEAE00}" type="presParOf" srcId="{12FC0629-D4B7-4948-91C9-004252B070D3}" destId="{E7BC18F4-B6E3-4DFD-9F98-239C88488B8E}" srcOrd="3" destOrd="0" presId="urn:microsoft.com/office/officeart/2008/layout/VerticalCurvedList"/>
    <dgm:cxn modelId="{CF602BFA-2F77-4D2B-82B1-A50A1C35C327}" type="presParOf" srcId="{12FC0629-D4B7-4948-91C9-004252B070D3}" destId="{02E97FEB-8D31-4AD8-9DFA-4645979AA956}" srcOrd="4" destOrd="0" presId="urn:microsoft.com/office/officeart/2008/layout/VerticalCurvedList"/>
    <dgm:cxn modelId="{FB77FA49-B705-4B23-A0B8-47992D675FE4}" type="presParOf" srcId="{02E97FEB-8D31-4AD8-9DFA-4645979AA956}" destId="{289DB815-666A-4355-8B60-FC0366E40D29}" srcOrd="0" destOrd="0" presId="urn:microsoft.com/office/officeart/2008/layout/VerticalCurvedList"/>
    <dgm:cxn modelId="{DDB21655-7C0D-47DC-A180-544CAC0E4F01}" type="presParOf" srcId="{12FC0629-D4B7-4948-91C9-004252B070D3}" destId="{6344E604-0922-47D9-827A-7627850F440F}" srcOrd="5" destOrd="0" presId="urn:microsoft.com/office/officeart/2008/layout/VerticalCurvedList"/>
    <dgm:cxn modelId="{5827775D-F0DA-4FC9-A967-BCCD5B03470F}" type="presParOf" srcId="{12FC0629-D4B7-4948-91C9-004252B070D3}" destId="{0E48E583-7FED-4C7B-BBBC-B3DE3668C81E}" srcOrd="6" destOrd="0" presId="urn:microsoft.com/office/officeart/2008/layout/VerticalCurvedList"/>
    <dgm:cxn modelId="{60A18E2F-D604-4277-92B7-8F8295FDEC2D}" type="presParOf" srcId="{0E48E583-7FED-4C7B-BBBC-B3DE3668C81E}" destId="{1F531AFA-78A8-4477-A52F-8BDE9E9E2044}" srcOrd="0" destOrd="0" presId="urn:microsoft.com/office/officeart/2008/layout/VerticalCurvedList"/>
    <dgm:cxn modelId="{A66AC39B-8170-483E-8E84-CBF435806137}" type="presParOf" srcId="{12FC0629-D4B7-4948-91C9-004252B070D3}" destId="{99636DD8-897F-4FFA-A684-6B5D0D556776}" srcOrd="7" destOrd="0" presId="urn:microsoft.com/office/officeart/2008/layout/VerticalCurvedList"/>
    <dgm:cxn modelId="{80D82CAA-D74F-4162-91CC-61BAF725EC09}" type="presParOf" srcId="{12FC0629-D4B7-4948-91C9-004252B070D3}" destId="{6B1AA4A0-0CFD-480D-9101-D334EAC709F4}" srcOrd="8" destOrd="0" presId="urn:microsoft.com/office/officeart/2008/layout/VerticalCurvedList"/>
    <dgm:cxn modelId="{35E89123-FF64-4785-AEB1-6A72C571427D}" type="presParOf" srcId="{6B1AA4A0-0CFD-480D-9101-D334EAC709F4}" destId="{1DCE8554-D76B-4326-A701-E44462685BD4}" srcOrd="0" destOrd="0" presId="urn:microsoft.com/office/officeart/2008/layout/VerticalCurvedList"/>
    <dgm:cxn modelId="{5CA19B3F-F098-424F-8409-DF1CB971DD72}" type="presParOf" srcId="{12FC0629-D4B7-4948-91C9-004252B070D3}" destId="{1CA87EAE-390B-496B-97FF-75EE31F0551E}" srcOrd="9" destOrd="0" presId="urn:microsoft.com/office/officeart/2008/layout/VerticalCurvedList"/>
    <dgm:cxn modelId="{0A94C781-B7F7-40E6-9387-6ACDACC8C9D7}" type="presParOf" srcId="{12FC0629-D4B7-4948-91C9-004252B070D3}" destId="{C3E630DF-908F-4039-BBB0-F74C138C507B}" srcOrd="10" destOrd="0" presId="urn:microsoft.com/office/officeart/2008/layout/VerticalCurvedList"/>
    <dgm:cxn modelId="{4C52485D-291F-476B-B5CF-478480F964B0}" type="presParOf" srcId="{C3E630DF-908F-4039-BBB0-F74C138C507B}" destId="{A6543F2A-CA47-42CE-885C-2EE6D041FCEE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0.07126</cdr:x>
      <cdr:y>0.19803</cdr:y>
    </cdr:from>
    <cdr:to>
      <cdr:x>0.64875</cdr:x>
      <cdr:y>0.81233</cdr:y>
    </cdr:to>
    <cdr:cxnSp macro="">
      <cdr:nvCxnSpPr>
        <cdr:cNvPr id="3" name="Straight Arrow Connector 2"/>
        <cdr:cNvCxnSpPr/>
      </cdr:nvCxnSpPr>
      <cdr:spPr bwMode="auto">
        <a:xfrm xmlns:a="http://schemas.openxmlformats.org/drawingml/2006/main" flipV="1">
          <a:off x="586408" y="719584"/>
          <a:ext cx="4752528" cy="2232248"/>
        </a:xfrm>
        <a:prstGeom xmlns:a="http://schemas.openxmlformats.org/drawingml/2006/main" prst="straightConnector1">
          <a:avLst/>
        </a:prstGeom>
        <a:noFill xmlns:a="http://schemas.openxmlformats.org/drawingml/2006/main"/>
        <a:ln xmlns:a="http://schemas.openxmlformats.org/drawingml/2006/main" w="9525" cap="flat" cmpd="sng" algn="ctr">
          <a:noFill/>
          <a:prstDash val="solid"/>
          <a:round/>
          <a:headEnd type="none" w="med" len="med"/>
          <a:tailEnd type="arrow"/>
        </a:ln>
        <a:effectLst xmlns:a="http://schemas.openxmlformats.org/drawingml/2006/main"/>
      </cdr:spPr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78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10012CE2-1A71-40A5-95B2-6694581471E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0206977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4450" y="0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6125"/>
            <a:ext cx="4972050" cy="37290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2813"/>
            <a:ext cx="5445125" cy="4475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4450" y="9444038"/>
            <a:ext cx="2949575" cy="49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577" tIns="45789" rIns="91577" bIns="45789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53CA85A7-A14D-49C8-AC82-C4E8C99E3CE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9632745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F66C087-D526-488C-9378-7C5411FC9F01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3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826DC546-8544-4B3D-939D-0FCFDDED5155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4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17575" y="746125"/>
            <a:ext cx="4972050" cy="3729038"/>
          </a:xfrm>
          <a:solidFill>
            <a:srgbClr val="FFFFFF"/>
          </a:solidFill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F66C087-D526-488C-9378-7C5411FC9F01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5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54F9765-DFFC-4F49-882D-F7DC54F260E8}" type="slidenum">
              <a:rPr lang="en-GB"/>
              <a:pPr/>
              <a:t>6</a:t>
            </a:fld>
            <a:endParaRPr lang="en-GB"/>
          </a:p>
        </p:txBody>
      </p:sp>
      <p:sp>
        <p:nvSpPr>
          <p:cNvPr id="272386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9163" y="746125"/>
            <a:ext cx="4968875" cy="3727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238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0244" y="4723170"/>
            <a:ext cx="5445126" cy="447508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662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F66C087-D526-488C-9378-7C5411FC9F01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8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0723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>
              <a:latin typeface="Arial" pitchFamily="34" charset="0"/>
            </a:endParaRPr>
          </a:p>
        </p:txBody>
      </p:sp>
      <p:sp>
        <p:nvSpPr>
          <p:cNvPr id="30724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4064" indent="-286179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4715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2600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60486" indent="-228943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8372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6258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34144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92029" indent="-228943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00B87A71-520C-448E-BAA0-C9116EF96055}" type="slidenum">
              <a:rPr lang="en-GB" sz="1200" b="0">
                <a:solidFill>
                  <a:schemeClr val="tx1"/>
                </a:solidFill>
                <a:latin typeface="Arial" pitchFamily="34" charset="0"/>
              </a:rPr>
              <a:pPr eaLnBrk="1" hangingPunct="1"/>
              <a:t>9</a:t>
            </a:fld>
            <a:endParaRPr lang="en-GB" sz="1200" b="0">
              <a:solidFill>
                <a:schemeClr val="tx1"/>
              </a:solidFill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1507" name="Notes Placeholder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n-US" smtClean="0"/>
          </a:p>
        </p:txBody>
      </p:sp>
      <p:sp>
        <p:nvSpPr>
          <p:cNvPr id="21508" name="Slide Number Placeholder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28FBBCA7-13EC-4DA0-BEB6-F9B217671759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19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fld id="{59C5A462-7EFE-4480-9569-914665F7E2E5}" type="slidenum">
              <a:rPr lang="en-GB" sz="1200" b="0">
                <a:solidFill>
                  <a:schemeClr val="tx1"/>
                </a:solidFill>
                <a:latin typeface="Arial" charset="0"/>
              </a:rPr>
              <a:pPr eaLnBrk="1" hangingPunct="1"/>
              <a:t>22</a:t>
            </a:fld>
            <a:endParaRPr lang="en-GB" sz="1200" b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>
            <a:spLocks noChangeArrowheads="1"/>
          </p:cNvSpPr>
          <p:nvPr/>
        </p:nvSpPr>
        <p:spPr bwMode="auto">
          <a:xfrm>
            <a:off x="0" y="981075"/>
            <a:ext cx="9180513" cy="5876925"/>
          </a:xfrm>
          <a:prstGeom prst="rect">
            <a:avLst/>
          </a:prstGeom>
          <a:solidFill>
            <a:srgbClr val="0F5494"/>
          </a:solidFill>
          <a:ln w="25400" algn="ctr">
            <a:solidFill>
              <a:srgbClr val="0F5494"/>
            </a:solidFill>
            <a:miter lim="800000"/>
            <a:headEnd/>
            <a:tailEnd/>
          </a:ln>
          <a:effectLst>
            <a:outerShdw dist="23000" dir="5400000" rotWithShape="0">
              <a:srgbClr val="000000">
                <a:alpha val="34998"/>
              </a:srgbClr>
            </a:outerShdw>
          </a:effectLst>
        </p:spPr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5" name="Picture 6" descr="LOGO CE-EN-quadri.eps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998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/>
          <p:cNvSpPr/>
          <p:nvPr userDrawn="1"/>
        </p:nvSpPr>
        <p:spPr>
          <a:xfrm>
            <a:off x="4262438" y="6402388"/>
            <a:ext cx="596900" cy="455612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7" name="Picture 23" descr="RI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6725" y="6415088"/>
            <a:ext cx="5572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5C8B7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3995738" y="2565400"/>
            <a:ext cx="5040312" cy="790575"/>
          </a:xfrm>
        </p:spPr>
        <p:txBody>
          <a:bodyPr/>
          <a:lstStyle>
            <a:lvl1pPr marL="3175">
              <a:defRPr sz="7600">
                <a:solidFill>
                  <a:srgbClr val="FFD624"/>
                </a:solidFill>
              </a:defRPr>
            </a:lvl1pPr>
          </a:lstStyle>
          <a:p>
            <a:pPr lvl="0"/>
            <a:r>
              <a:rPr lang="fr-BE" noProof="0" smtClean="0"/>
              <a:t>Title</a:t>
            </a:r>
            <a:endParaRPr lang="en-GB" noProof="0" smtClean="0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611188" y="3716338"/>
            <a:ext cx="8532812" cy="1728787"/>
          </a:xfrm>
        </p:spPr>
        <p:txBody>
          <a:bodyPr/>
          <a:lstStyle>
            <a:lvl1pPr marL="0" indent="0">
              <a:buFontTx/>
              <a:buNone/>
              <a:defRPr sz="3000" b="1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BE" noProof="0" smtClean="0"/>
              <a:t>Subtitle</a:t>
            </a:r>
            <a:endParaRPr lang="en-GB" noProof="0" smtClean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 sz="1200" b="1"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US"/>
          </a:p>
        </p:txBody>
      </p:sp>
      <p:sp>
        <p:nvSpPr>
          <p:cNvPr id="9" name="Rectangle 7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373688"/>
            <a:ext cx="2895600" cy="476250"/>
          </a:xfrm>
        </p:spPr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endParaRPr lang="en-US"/>
          </a:p>
        </p:txBody>
      </p:sp>
      <p:sp>
        <p:nvSpPr>
          <p:cNvPr id="10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  <a:latin typeface="Verdana" pitchFamily="34" charset="0"/>
              </a:defRPr>
            </a:lvl1pPr>
          </a:lstStyle>
          <a:p>
            <a:fld id="{032ED9CB-E344-4B5B-94FA-4D7B6C445FB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61170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2512A3A-A056-44BA-BEFB-12F1E34227B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5446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113" y="1339850"/>
            <a:ext cx="2071687" cy="46815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95288" y="1339850"/>
            <a:ext cx="6067425" cy="46815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3214D05-5D07-4728-9ECE-74AC9ACD3541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33455515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5288" y="1339850"/>
            <a:ext cx="8229600" cy="9366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2E3DAE0-397E-4CF7-9D2C-73C769C16EAA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421250873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078F12D-2BD3-4B1D-A47E-E7A08842B382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6008958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1141C8-0F84-42C3-B843-15D80F464BD5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08486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492375"/>
            <a:ext cx="4038600" cy="35290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8B5356B-86DB-4836-9228-AC07BCF90DD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001657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2BC15C2-9E6D-4447-B297-900443F88AE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878901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0C58A9-113D-4DAE-B950-58F475A50C2B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929486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A052208-F334-4EFC-A9DF-B34C9271CFF4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691713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3FE7DF-CB67-44DA-9223-CEB799638046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735463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9C39643-6389-4644-BA4F-5F203E77A39C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5333883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5288" y="1339850"/>
            <a:ext cx="8229600" cy="936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Title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2492375"/>
            <a:ext cx="8229600" cy="35290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BE" smtClean="0"/>
              <a:t>Second level</a:t>
            </a:r>
            <a:endParaRPr lang="en-GB" smtClean="0"/>
          </a:p>
          <a:p>
            <a:pPr lvl="1"/>
            <a:r>
              <a:rPr lang="en-GB" smtClean="0"/>
              <a:t>Third level</a:t>
            </a:r>
          </a:p>
          <a:p>
            <a:pPr lvl="2"/>
            <a:r>
              <a:rPr lang="en-GB" smtClean="0"/>
              <a:t>- Fourth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0">
                <a:solidFill>
                  <a:schemeClr val="tx1"/>
                </a:solidFill>
                <a:latin typeface="Arial" charset="0"/>
              </a:defRPr>
            </a:lvl1pPr>
          </a:lstStyle>
          <a:p>
            <a:fld id="{74F37682-4524-42BB-8FAE-0C6B4FC3E748}" type="slidenum">
              <a:rPr lang="en-GB"/>
              <a:pPr/>
              <a:t>‹#›</a:t>
            </a:fld>
            <a:endParaRPr lang="en-GB"/>
          </a:p>
        </p:txBody>
      </p:sp>
      <p:sp>
        <p:nvSpPr>
          <p:cNvPr id="15" name="Rectangle 14"/>
          <p:cNvSpPr/>
          <p:nvPr/>
        </p:nvSpPr>
        <p:spPr>
          <a:xfrm>
            <a:off x="0" y="0"/>
            <a:ext cx="9144000" cy="957263"/>
          </a:xfrm>
          <a:prstGeom prst="rect">
            <a:avLst/>
          </a:prstGeom>
          <a:solidFill>
            <a:srgbClr val="0F5494"/>
          </a:solidFill>
          <a:ln>
            <a:solidFill>
              <a:srgbClr val="0F5494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2" name="Picture 17" descr="LOGO CE_Vertical_EN_NEG_quadri_HR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49688" y="258763"/>
            <a:ext cx="1436687" cy="1004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/>
          <p:cNvSpPr/>
          <p:nvPr userDrawn="1"/>
        </p:nvSpPr>
        <p:spPr>
          <a:xfrm>
            <a:off x="4262438" y="6402388"/>
            <a:ext cx="596900" cy="455612"/>
          </a:xfrm>
          <a:prstGeom prst="rect">
            <a:avLst/>
          </a:prstGeom>
          <a:solidFill>
            <a:srgbClr val="133176"/>
          </a:solidFill>
          <a:ln>
            <a:solidFill>
              <a:srgbClr val="13317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457200"/>
            <a:endParaRPr lang="en-US" sz="1800" b="0">
              <a:solidFill>
                <a:srgbClr val="FFFFFF"/>
              </a:solidFill>
            </a:endParaRPr>
          </a:p>
        </p:txBody>
      </p:sp>
      <p:pic>
        <p:nvPicPr>
          <p:cNvPr id="1034" name="Picture 19" descr="RI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6725" y="6415088"/>
            <a:ext cx="557213" cy="24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5C8B7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97" r:id="rId1"/>
    <p:sldLayoutId id="2147484086" r:id="rId2"/>
    <p:sldLayoutId id="2147484087" r:id="rId3"/>
    <p:sldLayoutId id="2147484088" r:id="rId4"/>
    <p:sldLayoutId id="2147484089" r:id="rId5"/>
    <p:sldLayoutId id="2147484090" r:id="rId6"/>
    <p:sldLayoutId id="2147484091" r:id="rId7"/>
    <p:sldLayoutId id="2147484092" r:id="rId8"/>
    <p:sldLayoutId id="2147484093" r:id="rId9"/>
    <p:sldLayoutId id="2147484094" r:id="rId10"/>
    <p:sldLayoutId id="2147484095" r:id="rId11"/>
    <p:sldLayoutId id="2147484096" r:id="rId12"/>
  </p:sldLayoutIdLst>
  <p:txStyles>
    <p:titleStyle>
      <a:lvl1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+mj-lt"/>
          <a:ea typeface="+mj-ea"/>
          <a:cs typeface="+mj-cs"/>
        </a:defRPr>
      </a:lvl1pPr>
      <a:lvl2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2pPr>
      <a:lvl3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3pPr>
      <a:lvl4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4pPr>
      <a:lvl5pPr marL="358775" indent="-358775" algn="l" rtl="0" eaLnBrk="0" fontAlgn="base" hangingPunct="0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5pPr>
      <a:lvl6pPr marL="8159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6pPr>
      <a:lvl7pPr marL="12731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7pPr>
      <a:lvl8pPr marL="17303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8pPr>
      <a:lvl9pPr marL="2187575" algn="l" rtl="0" fontAlgn="base">
        <a:spcBef>
          <a:spcPct val="0"/>
        </a:spcBef>
        <a:spcAft>
          <a:spcPct val="0"/>
        </a:spcAft>
        <a:defRPr sz="3000" b="1">
          <a:solidFill>
            <a:srgbClr val="0F5494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•"/>
        <a:defRPr sz="2400" i="1">
          <a:solidFill>
            <a:srgbClr val="0F5494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9FBA"/>
        </a:buClr>
        <a:buChar char="•"/>
        <a:defRPr sz="2000" b="1">
          <a:solidFill>
            <a:srgbClr val="0F5494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defRPr sz="1400">
          <a:solidFill>
            <a:srgbClr val="0F5494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mailto:joerg.niehoff@ec.europa.eu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-era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95738" y="2276475"/>
            <a:ext cx="5040312" cy="790575"/>
          </a:xfrm>
        </p:spPr>
        <p:txBody>
          <a:bodyPr/>
          <a:lstStyle/>
          <a:p>
            <a:r>
              <a:rPr lang="fr-BE" sz="3200" dirty="0" smtClean="0"/>
              <a:t>Public-Public </a:t>
            </a:r>
            <a:r>
              <a:rPr lang="fr-BE" sz="3200" dirty="0" err="1" smtClean="0"/>
              <a:t>Partnerships</a:t>
            </a:r>
            <a:r>
              <a:rPr lang="fr-BE" sz="3200" dirty="0" smtClean="0"/>
              <a:t> in</a:t>
            </a:r>
            <a:br>
              <a:rPr lang="fr-BE" sz="3200" dirty="0" smtClean="0"/>
            </a:br>
            <a:r>
              <a:rPr lang="fr-BE" sz="3200" dirty="0" smtClean="0"/>
              <a:t>Horizon 2020</a:t>
            </a:r>
            <a:endParaRPr lang="en-GB" sz="3200" dirty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68313" y="3644900"/>
            <a:ext cx="8532812" cy="1728788"/>
          </a:xfrm>
        </p:spPr>
        <p:txBody>
          <a:bodyPr/>
          <a:lstStyle/>
          <a:p>
            <a:endParaRPr lang="en-US" sz="1800" dirty="0" smtClean="0"/>
          </a:p>
          <a:p>
            <a:endParaRPr lang="en-US" sz="1800" i="1" dirty="0" smtClean="0">
              <a:solidFill>
                <a:srgbClr val="FF0000"/>
              </a:solidFill>
            </a:endParaRPr>
          </a:p>
          <a:p>
            <a:r>
              <a:rPr lang="en-US" sz="1800" i="1" dirty="0" smtClean="0">
                <a:solidFill>
                  <a:srgbClr val="FF5050"/>
                </a:solidFill>
              </a:rPr>
              <a:t>Slides represent the current status of preparation and not necessarily the final situation</a:t>
            </a: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4067175" y="5157788"/>
            <a:ext cx="4211638" cy="117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en-IE" sz="1800" dirty="0" err="1" smtClean="0">
                <a:solidFill>
                  <a:schemeClr val="bg1"/>
                </a:solidFill>
              </a:rPr>
              <a:t>Jörg</a:t>
            </a:r>
            <a:r>
              <a:rPr lang="en-IE" sz="1800" dirty="0" smtClean="0">
                <a:solidFill>
                  <a:schemeClr val="bg1"/>
                </a:solidFill>
              </a:rPr>
              <a:t> NIEHOFF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en-IE" sz="1800" b="0" dirty="0" smtClean="0">
                <a:solidFill>
                  <a:schemeClr val="bg1"/>
                </a:solidFill>
              </a:rPr>
              <a:t>DG Research &amp; Innovation</a:t>
            </a: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fr-BE" sz="1800" b="0" dirty="0" err="1" smtClean="0">
                <a:solidFill>
                  <a:schemeClr val="bg1"/>
                </a:solidFill>
              </a:rPr>
              <a:t>European</a:t>
            </a:r>
            <a:r>
              <a:rPr lang="fr-BE" sz="1800" b="0" dirty="0" smtClean="0">
                <a:solidFill>
                  <a:schemeClr val="bg1"/>
                </a:solidFill>
              </a:rPr>
              <a:t> </a:t>
            </a:r>
            <a:r>
              <a:rPr lang="fr-BE" sz="1800" b="0" dirty="0" err="1" smtClean="0">
                <a:solidFill>
                  <a:schemeClr val="bg1"/>
                </a:solidFill>
              </a:rPr>
              <a:t>Research</a:t>
            </a:r>
            <a:r>
              <a:rPr lang="fr-BE" sz="1800" b="0" dirty="0" smtClean="0">
                <a:solidFill>
                  <a:schemeClr val="bg1"/>
                </a:solidFill>
              </a:rPr>
              <a:t> Area</a:t>
            </a:r>
            <a:endParaRPr lang="en-GB" sz="1800" b="0" dirty="0" smtClean="0">
              <a:solidFill>
                <a:schemeClr val="bg1"/>
              </a:solidFill>
            </a:endParaRPr>
          </a:p>
          <a:p>
            <a:pPr>
              <a:lnSpc>
                <a:spcPct val="80000"/>
              </a:lnSpc>
              <a:spcBef>
                <a:spcPct val="20000"/>
              </a:spcBef>
              <a:buClr>
                <a:schemeClr val="bg1"/>
              </a:buClr>
            </a:pPr>
            <a:r>
              <a:rPr lang="en-GB" sz="1800" b="0" dirty="0" smtClean="0">
                <a:solidFill>
                  <a:schemeClr val="bg1"/>
                </a:solidFill>
              </a:rPr>
              <a:t>Unit B4 - </a:t>
            </a:r>
            <a:r>
              <a:rPr lang="fr-BE" sz="1800" b="0" dirty="0" smtClean="0">
                <a:solidFill>
                  <a:schemeClr val="bg1"/>
                </a:solidFill>
              </a:rPr>
              <a:t>Joint </a:t>
            </a:r>
            <a:r>
              <a:rPr lang="fr-BE" sz="1800" b="0" dirty="0" err="1" smtClean="0">
                <a:solidFill>
                  <a:schemeClr val="bg1"/>
                </a:solidFill>
              </a:rPr>
              <a:t>Programming</a:t>
            </a:r>
            <a:endParaRPr lang="en-GB" sz="1800" b="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865188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dirty="0" smtClean="0"/>
              <a:t>Type of action used for ERA-NET: </a:t>
            </a:r>
            <a:br>
              <a:rPr lang="en-GB" sz="2600" dirty="0" smtClean="0"/>
            </a:br>
            <a:r>
              <a:rPr lang="en-GB" sz="2600" dirty="0" smtClean="0"/>
              <a:t>Programme </a:t>
            </a:r>
            <a:r>
              <a:rPr lang="en-GB" sz="2600" dirty="0" err="1" smtClean="0"/>
              <a:t>Cofund</a:t>
            </a:r>
            <a:r>
              <a:rPr lang="en-GB" sz="2600" dirty="0" smtClean="0"/>
              <a:t> (</a:t>
            </a:r>
            <a:r>
              <a:rPr lang="en-GB" sz="2600" dirty="0" err="1" smtClean="0"/>
              <a:t>RfP</a:t>
            </a:r>
            <a:r>
              <a:rPr lang="en-GB" sz="2600" dirty="0" smtClean="0"/>
              <a:t>)</a:t>
            </a:r>
            <a:endParaRPr lang="en-GB" sz="1600" dirty="0" smtClean="0"/>
          </a:p>
        </p:txBody>
      </p:sp>
      <p:sp>
        <p:nvSpPr>
          <p:cNvPr id="4099" name="TextBox 1"/>
          <p:cNvSpPr txBox="1">
            <a:spLocks noChangeArrowheads="1"/>
          </p:cNvSpPr>
          <p:nvPr/>
        </p:nvSpPr>
        <p:spPr bwMode="auto">
          <a:xfrm>
            <a:off x="395536" y="2780928"/>
            <a:ext cx="7704137" cy="2862322"/>
          </a:xfrm>
          <a:prstGeom prst="rect">
            <a:avLst/>
          </a:prstGeom>
          <a:solidFill>
            <a:srgbClr val="336699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sz="2000" b="0" i="1" dirty="0" smtClean="0">
                <a:solidFill>
                  <a:schemeClr val="bg1"/>
                </a:solidFill>
              </a:rPr>
              <a:t>“</a:t>
            </a:r>
            <a:r>
              <a:rPr lang="en-GB" sz="2000" b="0" i="1" dirty="0">
                <a:solidFill>
                  <a:schemeClr val="bg1"/>
                </a:solidFill>
              </a:rPr>
              <a:t>programme co-fund action' means an action funded through a grant </a:t>
            </a:r>
            <a:r>
              <a:rPr lang="en-GB" sz="2000" i="1" dirty="0">
                <a:solidFill>
                  <a:schemeClr val="bg1"/>
                </a:solidFill>
              </a:rPr>
              <a:t>the main purpose of which is supplementing individual calls or programmes </a:t>
            </a:r>
            <a:r>
              <a:rPr lang="en-GB" sz="2000" b="0" i="1" dirty="0">
                <a:solidFill>
                  <a:schemeClr val="bg1"/>
                </a:solidFill>
              </a:rPr>
              <a:t>funded by entities, other than Union bodies, managing research and innovation programmes; </a:t>
            </a:r>
          </a:p>
          <a:p>
            <a:pPr eaLnBrk="1" hangingPunct="1"/>
            <a:endParaRPr lang="en-GB" sz="2000" b="0" i="1" dirty="0">
              <a:solidFill>
                <a:schemeClr val="bg1"/>
              </a:solidFill>
            </a:endParaRPr>
          </a:p>
          <a:p>
            <a:pPr eaLnBrk="1" hangingPunct="1"/>
            <a:r>
              <a:rPr lang="en-GB" sz="2000" b="0" i="1" dirty="0">
                <a:solidFill>
                  <a:schemeClr val="bg1"/>
                </a:solidFill>
              </a:rPr>
              <a:t>…, actions </a:t>
            </a:r>
            <a:r>
              <a:rPr lang="en-GB" sz="2000" i="1" dirty="0">
                <a:solidFill>
                  <a:schemeClr val="bg1"/>
                </a:solidFill>
              </a:rPr>
              <a:t>may also include complementary activities</a:t>
            </a:r>
            <a:r>
              <a:rPr lang="en-GB" sz="2000" b="0" i="1" dirty="0">
                <a:solidFill>
                  <a:schemeClr val="bg1"/>
                </a:solidFill>
              </a:rPr>
              <a:t> of networking and coordination between programmes in different countries”.</a:t>
            </a:r>
          </a:p>
        </p:txBody>
      </p:sp>
    </p:spTree>
    <p:extLst>
      <p:ext uri="{BB962C8B-B14F-4D97-AF65-F5344CB8AC3E}">
        <p14:creationId xmlns:p14="http://schemas.microsoft.com/office/powerpoint/2010/main" xmlns="" val="121239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1052736"/>
            <a:ext cx="8353425" cy="865187"/>
          </a:xfrm>
          <a:noFill/>
        </p:spPr>
        <p:txBody>
          <a:bodyPr wrap="none"/>
          <a:lstStyle/>
          <a:p>
            <a:pPr marL="3175"/>
            <a:r>
              <a:rPr lang="en-GB" sz="2600" dirty="0" smtClean="0"/>
              <a:t>ERA-NET </a:t>
            </a:r>
            <a:r>
              <a:rPr lang="en-GB" sz="2600" dirty="0" err="1" smtClean="0"/>
              <a:t>Cofund</a:t>
            </a:r>
            <a:r>
              <a:rPr lang="en-GB" sz="2600" dirty="0" smtClean="0"/>
              <a:t> – main features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30914796"/>
              </p:ext>
            </p:extLst>
          </p:nvPr>
        </p:nvGraphicFramePr>
        <p:xfrm>
          <a:off x="179512" y="1772816"/>
          <a:ext cx="8507288" cy="42485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539552" y="5951021"/>
            <a:ext cx="84249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0" dirty="0" smtClean="0">
                <a:solidFill>
                  <a:srgbClr val="336699"/>
                </a:solidFill>
                <a:latin typeface="+mn-lt"/>
              </a:rPr>
              <a:t>* ERA-NETs  based on a Coordination </a:t>
            </a:r>
            <a:r>
              <a:rPr lang="en-GB" sz="1200" b="0" dirty="0">
                <a:solidFill>
                  <a:srgbClr val="336699"/>
                </a:solidFill>
                <a:latin typeface="+mn-lt"/>
              </a:rPr>
              <a:t>and Support Action (CSA) </a:t>
            </a:r>
            <a:r>
              <a:rPr lang="en-GB" sz="1200" b="0" dirty="0" smtClean="0">
                <a:solidFill>
                  <a:srgbClr val="336699"/>
                </a:solidFill>
                <a:latin typeface="+mn-lt"/>
              </a:rPr>
              <a:t>are no longer possible</a:t>
            </a:r>
            <a:r>
              <a:rPr lang="en-GB" sz="1200" b="0" dirty="0">
                <a:solidFill>
                  <a:srgbClr val="336699"/>
                </a:solidFill>
                <a:latin typeface="+mn-lt"/>
              </a:rPr>
              <a:t>. Only in exceptional cases it might be considered to support the preparation and structuring of specific emerging </a:t>
            </a:r>
            <a:r>
              <a:rPr lang="en-GB" sz="1200" b="0" dirty="0" smtClean="0">
                <a:solidFill>
                  <a:srgbClr val="336699"/>
                </a:solidFill>
                <a:latin typeface="+mn-lt"/>
              </a:rPr>
              <a:t>P2Ps </a:t>
            </a:r>
            <a:r>
              <a:rPr lang="en-GB" sz="1200" b="0" dirty="0">
                <a:solidFill>
                  <a:srgbClr val="336699"/>
                </a:solidFill>
                <a:latin typeface="+mn-lt"/>
              </a:rPr>
              <a:t>that demonstrate clear European added value.</a:t>
            </a:r>
          </a:p>
        </p:txBody>
      </p:sp>
    </p:spTree>
    <p:extLst>
      <p:ext uri="{BB962C8B-B14F-4D97-AF65-F5344CB8AC3E}">
        <p14:creationId xmlns:p14="http://schemas.microsoft.com/office/powerpoint/2010/main" xmlns="" val="1646471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470115" y="1484784"/>
            <a:ext cx="8224457" cy="4968552"/>
            <a:chOff x="470115" y="1484784"/>
            <a:chExt cx="8224457" cy="4968552"/>
          </a:xfrm>
        </p:grpSpPr>
        <p:sp>
          <p:nvSpPr>
            <p:cNvPr id="4" name="Freeform 3"/>
            <p:cNvSpPr/>
            <p:nvPr/>
          </p:nvSpPr>
          <p:spPr>
            <a:xfrm>
              <a:off x="470115" y="1484784"/>
              <a:ext cx="2507456" cy="1458625"/>
            </a:xfrm>
            <a:custGeom>
              <a:avLst/>
              <a:gdLst>
                <a:gd name="connsiteX0" fmla="*/ 0 w 2507456"/>
                <a:gd name="connsiteY0" fmla="*/ 0 h 583761"/>
                <a:gd name="connsiteX1" fmla="*/ 2507456 w 2507456"/>
                <a:gd name="connsiteY1" fmla="*/ 0 h 583761"/>
                <a:gd name="connsiteX2" fmla="*/ 2507456 w 2507456"/>
                <a:gd name="connsiteY2" fmla="*/ 583761 h 583761"/>
                <a:gd name="connsiteX3" fmla="*/ 0 w 2507456"/>
                <a:gd name="connsiteY3" fmla="*/ 583761 h 583761"/>
                <a:gd name="connsiteX4" fmla="*/ 0 w 2507456"/>
                <a:gd name="connsiteY4" fmla="*/ 0 h 58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583761">
                  <a:moveTo>
                    <a:pt x="0" y="0"/>
                  </a:moveTo>
                  <a:lnTo>
                    <a:pt x="2507456" y="0"/>
                  </a:lnTo>
                  <a:lnTo>
                    <a:pt x="2507456" y="583761"/>
                  </a:lnTo>
                  <a:lnTo>
                    <a:pt x="0" y="5837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t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336699"/>
                  </a:solidFill>
                </a:rPr>
                <a:t>A. Implementation of a single joint call </a:t>
              </a:r>
              <a:br>
                <a:rPr lang="en-GB" sz="1600" kern="1200" dirty="0" smtClean="0">
                  <a:solidFill>
                    <a:srgbClr val="336699"/>
                  </a:solidFill>
                </a:rPr>
              </a:br>
              <a:r>
                <a:rPr lang="en-GB" sz="1600" b="0" kern="1200" dirty="0" smtClean="0">
                  <a:solidFill>
                    <a:srgbClr val="336699"/>
                  </a:solidFill>
                </a:rPr>
                <a:t>(MS contribution </a:t>
              </a:r>
              <a:br>
                <a:rPr lang="en-GB" sz="1600" b="0" kern="1200" dirty="0" smtClean="0">
                  <a:solidFill>
                    <a:srgbClr val="336699"/>
                  </a:solidFill>
                </a:rPr>
              </a:br>
              <a:r>
                <a:rPr lang="en-GB" sz="1600" b="0" kern="1200" dirty="0" smtClean="0">
                  <a:solidFill>
                    <a:srgbClr val="336699"/>
                  </a:solidFill>
                </a:rPr>
                <a:t>in cash)</a:t>
              </a:r>
              <a:endParaRPr lang="en-GB" sz="1600" b="0" kern="1200" dirty="0">
                <a:solidFill>
                  <a:srgbClr val="336699"/>
                </a:solidFill>
              </a:endParaRPr>
            </a:p>
          </p:txBody>
        </p:sp>
        <p:sp>
          <p:nvSpPr>
            <p:cNvPr id="5" name="Freeform 4"/>
            <p:cNvSpPr/>
            <p:nvPr/>
          </p:nvSpPr>
          <p:spPr>
            <a:xfrm>
              <a:off x="470115" y="2943409"/>
              <a:ext cx="2507456" cy="3509927"/>
            </a:xfrm>
            <a:custGeom>
              <a:avLst/>
              <a:gdLst>
                <a:gd name="connsiteX0" fmla="*/ 0 w 2507456"/>
                <a:gd name="connsiteY0" fmla="*/ 0 h 3509927"/>
                <a:gd name="connsiteX1" fmla="*/ 2507456 w 2507456"/>
                <a:gd name="connsiteY1" fmla="*/ 0 h 3509927"/>
                <a:gd name="connsiteX2" fmla="*/ 2507456 w 2507456"/>
                <a:gd name="connsiteY2" fmla="*/ 3509927 h 3509927"/>
                <a:gd name="connsiteX3" fmla="*/ 0 w 2507456"/>
                <a:gd name="connsiteY3" fmla="*/ 3509927 h 3509927"/>
                <a:gd name="connsiteX4" fmla="*/ 0 w 2507456"/>
                <a:gd name="connsiteY4" fmla="*/ 0 h 350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3509927">
                  <a:moveTo>
                    <a:pt x="0" y="0"/>
                  </a:moveTo>
                  <a:lnTo>
                    <a:pt x="2507456" y="0"/>
                  </a:lnTo>
                  <a:lnTo>
                    <a:pt x="2507456" y="3509927"/>
                  </a:lnTo>
                  <a:lnTo>
                    <a:pt x="0" y="35099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106680" bIns="120015" numCol="1" spcCol="1270" anchor="t" anchorCtr="0">
              <a:noAutofit/>
            </a:bodyPr>
            <a:lstStyle/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Call for proposals organised by national/regional funding agencies</a:t>
              </a: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Activities: call preparation, implementation and follow-up</a:t>
              </a: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kern="1200" dirty="0" smtClean="0">
                  <a:solidFill>
                    <a:srgbClr val="336699"/>
                  </a:solidFill>
                </a:rPr>
                <a:t>Eligible costs:</a:t>
              </a:r>
              <a:r>
                <a:rPr lang="en-GB" sz="1500" b="0" kern="1200" dirty="0" smtClean="0">
                  <a:solidFill>
                    <a:srgbClr val="336699"/>
                  </a:solidFill>
                </a:rPr>
                <a:t> financial support paid to third parties</a:t>
              </a:r>
              <a:endParaRPr lang="en-GB" sz="1500" b="0" kern="1200" dirty="0">
                <a:solidFill>
                  <a:srgbClr val="336699"/>
                </a:solidFill>
              </a:endParaRPr>
            </a:p>
          </p:txBody>
        </p:sp>
        <p:sp>
          <p:nvSpPr>
            <p:cNvPr id="6" name="Freeform 5"/>
            <p:cNvSpPr/>
            <p:nvPr/>
          </p:nvSpPr>
          <p:spPr>
            <a:xfrm>
              <a:off x="3328615" y="1484784"/>
              <a:ext cx="2507456" cy="1440160"/>
            </a:xfrm>
            <a:custGeom>
              <a:avLst/>
              <a:gdLst>
                <a:gd name="connsiteX0" fmla="*/ 0 w 2507456"/>
                <a:gd name="connsiteY0" fmla="*/ 0 h 583761"/>
                <a:gd name="connsiteX1" fmla="*/ 2507456 w 2507456"/>
                <a:gd name="connsiteY1" fmla="*/ 0 h 583761"/>
                <a:gd name="connsiteX2" fmla="*/ 2507456 w 2507456"/>
                <a:gd name="connsiteY2" fmla="*/ 583761 h 583761"/>
                <a:gd name="connsiteX3" fmla="*/ 0 w 2507456"/>
                <a:gd name="connsiteY3" fmla="*/ 583761 h 583761"/>
                <a:gd name="connsiteX4" fmla="*/ 0 w 2507456"/>
                <a:gd name="connsiteY4" fmla="*/ 0 h 58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583761">
                  <a:moveTo>
                    <a:pt x="0" y="0"/>
                  </a:moveTo>
                  <a:lnTo>
                    <a:pt x="2507456" y="0"/>
                  </a:lnTo>
                  <a:lnTo>
                    <a:pt x="2507456" y="583761"/>
                  </a:lnTo>
                  <a:lnTo>
                    <a:pt x="0" y="5837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336699"/>
                  </a:solidFill>
                </a:rPr>
                <a:t>B. Implementation of a single joint call </a:t>
              </a:r>
              <a:br>
                <a:rPr lang="en-GB" sz="1600" kern="1200" dirty="0" smtClean="0">
                  <a:solidFill>
                    <a:srgbClr val="336699"/>
                  </a:solidFill>
                </a:rPr>
              </a:br>
              <a:r>
                <a:rPr lang="en-GB" sz="1600" b="0" kern="1200" dirty="0" smtClean="0">
                  <a:solidFill>
                    <a:srgbClr val="336699"/>
                  </a:solidFill>
                </a:rPr>
                <a:t>(MS contribution in cash) </a:t>
              </a:r>
              <a:br>
                <a:rPr lang="en-GB" sz="1600" b="0" kern="1200" dirty="0" smtClean="0">
                  <a:solidFill>
                    <a:srgbClr val="336699"/>
                  </a:solidFill>
                </a:rPr>
              </a:br>
              <a:r>
                <a:rPr lang="en-GB" sz="1600" kern="1200" dirty="0" smtClean="0">
                  <a:solidFill>
                    <a:srgbClr val="336699"/>
                  </a:solidFill>
                </a:rPr>
                <a:t>and additional activities</a:t>
              </a:r>
              <a:endParaRPr lang="en-GB" sz="1600" kern="1200" dirty="0">
                <a:solidFill>
                  <a:srgbClr val="336699"/>
                </a:solidFill>
              </a:endParaRPr>
            </a:p>
          </p:txBody>
        </p:sp>
        <p:sp>
          <p:nvSpPr>
            <p:cNvPr id="7" name="Freeform 6"/>
            <p:cNvSpPr/>
            <p:nvPr/>
          </p:nvSpPr>
          <p:spPr>
            <a:xfrm>
              <a:off x="3328615" y="2943409"/>
              <a:ext cx="2507456" cy="3509927"/>
            </a:xfrm>
            <a:custGeom>
              <a:avLst/>
              <a:gdLst>
                <a:gd name="connsiteX0" fmla="*/ 0 w 2507456"/>
                <a:gd name="connsiteY0" fmla="*/ 0 h 3509927"/>
                <a:gd name="connsiteX1" fmla="*/ 2507456 w 2507456"/>
                <a:gd name="connsiteY1" fmla="*/ 0 h 3509927"/>
                <a:gd name="connsiteX2" fmla="*/ 2507456 w 2507456"/>
                <a:gd name="connsiteY2" fmla="*/ 3509927 h 3509927"/>
                <a:gd name="connsiteX3" fmla="*/ 0 w 2507456"/>
                <a:gd name="connsiteY3" fmla="*/ 3509927 h 3509927"/>
                <a:gd name="connsiteX4" fmla="*/ 0 w 2507456"/>
                <a:gd name="connsiteY4" fmla="*/ 0 h 350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3509927">
                  <a:moveTo>
                    <a:pt x="0" y="0"/>
                  </a:moveTo>
                  <a:lnTo>
                    <a:pt x="2507456" y="0"/>
                  </a:lnTo>
                  <a:lnTo>
                    <a:pt x="2507456" y="3509927"/>
                  </a:lnTo>
                  <a:lnTo>
                    <a:pt x="0" y="35099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106680" bIns="120015" numCol="1" spcCol="1270" anchor="t" anchorCtr="0">
              <a:noAutofit/>
            </a:bodyPr>
            <a:lstStyle/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Call and activities </a:t>
              </a:r>
              <a:br>
                <a:rPr lang="en-GB" sz="1500" b="0" kern="1200" dirty="0" smtClean="0">
                  <a:solidFill>
                    <a:srgbClr val="336699"/>
                  </a:solidFill>
                </a:rPr>
              </a:br>
              <a:r>
                <a:rPr lang="en-GB" sz="1500" b="0" kern="1200" dirty="0" smtClean="0">
                  <a:solidFill>
                    <a:srgbClr val="336699"/>
                  </a:solidFill>
                </a:rPr>
                <a:t>as in A.</a:t>
              </a:r>
              <a:endParaRPr lang="en-GB" sz="1500" b="0" kern="1200" dirty="0">
                <a:solidFill>
                  <a:srgbClr val="336699"/>
                </a:solidFill>
              </a:endParaRP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u="sng" kern="1200" dirty="0" smtClean="0">
                  <a:solidFill>
                    <a:srgbClr val="336699"/>
                  </a:solidFill>
                </a:rPr>
                <a:t>Additional joint activities </a:t>
              </a:r>
              <a:r>
                <a:rPr lang="en-GB" sz="1500" b="0" kern="1200" dirty="0" smtClean="0">
                  <a:solidFill>
                    <a:srgbClr val="336699"/>
                  </a:solidFill>
                </a:rPr>
                <a:t>including additional calls without Union top-up funding. </a:t>
              </a:r>
              <a:endParaRPr lang="en-GB" sz="1500" b="0" kern="1200" dirty="0">
                <a:solidFill>
                  <a:srgbClr val="336699"/>
                </a:solidFill>
              </a:endParaRP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kern="1200" dirty="0" smtClean="0">
                  <a:solidFill>
                    <a:srgbClr val="336699"/>
                  </a:solidFill>
                </a:rPr>
                <a:t>Eligible costs: </a:t>
              </a:r>
              <a:r>
                <a:rPr lang="en-GB" sz="1500" b="0" kern="1200" dirty="0" smtClean="0">
                  <a:solidFill>
                    <a:srgbClr val="336699"/>
                  </a:solidFill>
                </a:rPr>
                <a:t/>
              </a:r>
              <a:br>
                <a:rPr lang="en-GB" sz="1500" b="0" kern="1200" dirty="0" smtClean="0">
                  <a:solidFill>
                    <a:srgbClr val="336699"/>
                  </a:solidFill>
                </a:rPr>
              </a:br>
              <a:r>
                <a:rPr lang="en-GB" sz="1500" b="0" kern="1200" dirty="0" smtClean="0">
                  <a:solidFill>
                    <a:srgbClr val="336699"/>
                  </a:solidFill>
                </a:rPr>
                <a:t>financial support paid to third parties </a:t>
              </a:r>
              <a:br>
                <a:rPr lang="en-GB" sz="1500" b="0" kern="1200" dirty="0" smtClean="0">
                  <a:solidFill>
                    <a:srgbClr val="336699"/>
                  </a:solidFill>
                </a:rPr>
              </a:br>
              <a:r>
                <a:rPr lang="en-GB" sz="1500" b="0" u="sng" kern="1200" dirty="0" smtClean="0">
                  <a:solidFill>
                    <a:srgbClr val="336699"/>
                  </a:solidFill>
                </a:rPr>
                <a:t>and </a:t>
              </a:r>
              <a:r>
                <a:rPr lang="en-GB" sz="1500" b="0" kern="1200" dirty="0" smtClean="0">
                  <a:solidFill>
                    <a:srgbClr val="336699"/>
                  </a:solidFill>
                </a:rPr>
                <a:t/>
              </a:r>
              <a:br>
                <a:rPr lang="en-GB" sz="1500" b="0" kern="1200" dirty="0" smtClean="0">
                  <a:solidFill>
                    <a:srgbClr val="336699"/>
                  </a:solidFill>
                </a:rPr>
              </a:br>
              <a:r>
                <a:rPr lang="en-GB" sz="1500" b="0" kern="1200" dirty="0" smtClean="0">
                  <a:solidFill>
                    <a:srgbClr val="336699"/>
                  </a:solidFill>
                </a:rPr>
                <a:t>coordination costs for additional activities (unit costs per beneficiary per year).</a:t>
              </a:r>
              <a:endParaRPr lang="en-GB" sz="1500" b="0" kern="1200" dirty="0">
                <a:solidFill>
                  <a:srgbClr val="336699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6187116" y="1484784"/>
              <a:ext cx="2507456" cy="1440160"/>
            </a:xfrm>
            <a:custGeom>
              <a:avLst/>
              <a:gdLst>
                <a:gd name="connsiteX0" fmla="*/ 0 w 2507456"/>
                <a:gd name="connsiteY0" fmla="*/ 0 h 583761"/>
                <a:gd name="connsiteX1" fmla="*/ 2507456 w 2507456"/>
                <a:gd name="connsiteY1" fmla="*/ 0 h 583761"/>
                <a:gd name="connsiteX2" fmla="*/ 2507456 w 2507456"/>
                <a:gd name="connsiteY2" fmla="*/ 583761 h 583761"/>
                <a:gd name="connsiteX3" fmla="*/ 0 w 2507456"/>
                <a:gd name="connsiteY3" fmla="*/ 583761 h 583761"/>
                <a:gd name="connsiteX4" fmla="*/ 0 w 2507456"/>
                <a:gd name="connsiteY4" fmla="*/ 0 h 5837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583761">
                  <a:moveTo>
                    <a:pt x="0" y="0"/>
                  </a:moveTo>
                  <a:lnTo>
                    <a:pt x="2507456" y="0"/>
                  </a:lnTo>
                  <a:lnTo>
                    <a:pt x="2507456" y="583761"/>
                  </a:lnTo>
                  <a:lnTo>
                    <a:pt x="0" y="583761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13792" tIns="65024" rIns="113792" bIns="65024" numCol="1" spcCol="1270" anchor="t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336699"/>
                  </a:solidFill>
                </a:rPr>
                <a:t>C. Implementation of a single joint call </a:t>
              </a:r>
              <a:br>
                <a:rPr lang="en-GB" sz="1600" kern="1200" dirty="0" smtClean="0">
                  <a:solidFill>
                    <a:srgbClr val="336699"/>
                  </a:solidFill>
                </a:rPr>
              </a:br>
              <a:r>
                <a:rPr lang="en-GB" sz="1600" b="0" kern="1200" dirty="0" smtClean="0">
                  <a:solidFill>
                    <a:srgbClr val="336699"/>
                  </a:solidFill>
                </a:rPr>
                <a:t>(MS contribution in kind)</a:t>
              </a:r>
            </a:p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0" u="sng" dirty="0" smtClean="0">
                  <a:solidFill>
                    <a:srgbClr val="336699"/>
                  </a:solidFill>
                </a:rPr>
                <a:t>In exceptional cases</a:t>
              </a:r>
              <a:endParaRPr lang="en-GB" sz="1600" b="0" u="sng" kern="1200" dirty="0">
                <a:solidFill>
                  <a:srgbClr val="336699"/>
                </a:solidFill>
              </a:endParaRPr>
            </a:p>
          </p:txBody>
        </p:sp>
        <p:sp>
          <p:nvSpPr>
            <p:cNvPr id="9" name="Freeform 8"/>
            <p:cNvSpPr/>
            <p:nvPr/>
          </p:nvSpPr>
          <p:spPr>
            <a:xfrm>
              <a:off x="6187116" y="2943409"/>
              <a:ext cx="2507456" cy="3509927"/>
            </a:xfrm>
            <a:custGeom>
              <a:avLst/>
              <a:gdLst>
                <a:gd name="connsiteX0" fmla="*/ 0 w 2507456"/>
                <a:gd name="connsiteY0" fmla="*/ 0 h 3509927"/>
                <a:gd name="connsiteX1" fmla="*/ 2507456 w 2507456"/>
                <a:gd name="connsiteY1" fmla="*/ 0 h 3509927"/>
                <a:gd name="connsiteX2" fmla="*/ 2507456 w 2507456"/>
                <a:gd name="connsiteY2" fmla="*/ 3509927 h 3509927"/>
                <a:gd name="connsiteX3" fmla="*/ 0 w 2507456"/>
                <a:gd name="connsiteY3" fmla="*/ 3509927 h 3509927"/>
                <a:gd name="connsiteX4" fmla="*/ 0 w 2507456"/>
                <a:gd name="connsiteY4" fmla="*/ 0 h 35099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07456" h="3509927">
                  <a:moveTo>
                    <a:pt x="0" y="0"/>
                  </a:moveTo>
                  <a:lnTo>
                    <a:pt x="2507456" y="0"/>
                  </a:lnTo>
                  <a:lnTo>
                    <a:pt x="2507456" y="3509927"/>
                  </a:lnTo>
                  <a:lnTo>
                    <a:pt x="0" y="3509927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0010" tIns="80010" rIns="106680" bIns="120015" numCol="1" spcCol="1270" anchor="t" anchorCtr="0">
              <a:noAutofit/>
            </a:bodyPr>
            <a:lstStyle/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Call for proposals organised by governmental research organisations </a:t>
              </a: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Beneficiaries carry out the projects resulting from the call themselves</a:t>
              </a: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kern="1200" dirty="0" smtClean="0">
                  <a:solidFill>
                    <a:srgbClr val="336699"/>
                  </a:solidFill>
                </a:rPr>
                <a:t>Eligible costs: </a:t>
              </a:r>
              <a:r>
                <a:rPr lang="en-GB" sz="1500" b="0" kern="1200" dirty="0" smtClean="0">
                  <a:solidFill>
                    <a:srgbClr val="336699"/>
                  </a:solidFill>
                </a:rPr>
                <a:t>costs of trans-national projects on the basis of Horizon 2020 rules </a:t>
              </a:r>
            </a:p>
            <a:p>
              <a:pPr marL="176213" lvl="1" indent="-176213" algn="l" defTabSz="6667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Font typeface="Wingdings" pitchFamily="2" charset="2"/>
                <a:buChar char="§"/>
              </a:pPr>
              <a:r>
                <a:rPr lang="en-GB" sz="1500" b="0" kern="1200" dirty="0" smtClean="0">
                  <a:solidFill>
                    <a:srgbClr val="336699"/>
                  </a:solidFill>
                </a:rPr>
                <a:t>In-kind contributions: non-reimbursed expenditure</a:t>
              </a:r>
              <a:endParaRPr lang="en-GB" sz="1500" b="0" kern="1200" dirty="0">
                <a:solidFill>
                  <a:srgbClr val="3366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1181361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ChangeArrowheads="1"/>
          </p:cNvSpPr>
          <p:nvPr/>
        </p:nvSpPr>
        <p:spPr bwMode="auto">
          <a:xfrm>
            <a:off x="2484438" y="2852738"/>
            <a:ext cx="2592387" cy="2808287"/>
          </a:xfrm>
          <a:prstGeom prst="rect">
            <a:avLst/>
          </a:prstGeom>
          <a:solidFill>
            <a:srgbClr val="99CC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175" algn="ctr"/>
            <a:r>
              <a:rPr lang="en-GB" sz="1600" b="0">
                <a:solidFill>
                  <a:schemeClr val="accent2"/>
                </a:solidFill>
              </a:rPr>
              <a:t>Call budget:</a:t>
            </a:r>
            <a:br>
              <a:rPr lang="en-GB" sz="1600" b="0">
                <a:solidFill>
                  <a:schemeClr val="accent2"/>
                </a:solidFill>
              </a:rPr>
            </a:br>
            <a:r>
              <a:rPr lang="en-GB" sz="1600" b="0">
                <a:solidFill>
                  <a:schemeClr val="accent2"/>
                </a:solidFill>
              </a:rPr>
              <a:t>30 Mio Euro</a:t>
            </a:r>
          </a:p>
          <a:p>
            <a:pPr marL="3175" algn="ctr"/>
            <a:r>
              <a:rPr lang="de-DE" sz="1600" b="0">
                <a:solidFill>
                  <a:schemeClr val="accent2"/>
                </a:solidFill>
              </a:rPr>
              <a:t>(grant agreement)</a:t>
            </a:r>
          </a:p>
          <a:p>
            <a:pPr marL="3175" algn="ctr"/>
            <a:endParaRPr lang="en-GB" sz="1600" b="0">
              <a:solidFill>
                <a:schemeClr val="accent2"/>
              </a:solidFill>
            </a:endParaRPr>
          </a:p>
          <a:p>
            <a:pPr marL="3175" algn="ctr"/>
            <a:endParaRPr lang="en-GB" sz="1600" b="0">
              <a:solidFill>
                <a:schemeClr val="accent2"/>
              </a:solidFill>
            </a:endParaRPr>
          </a:p>
          <a:p>
            <a:pPr marL="3175" algn="ctr"/>
            <a:endParaRPr lang="en-GB" sz="1400" b="0">
              <a:solidFill>
                <a:schemeClr val="accent2"/>
              </a:solidFill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353425" cy="863600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smtClean="0"/>
              <a:t>Financing of the co-funded call</a:t>
            </a:r>
          </a:p>
        </p:txBody>
      </p:sp>
      <p:sp>
        <p:nvSpPr>
          <p:cNvPr id="149508" name="Rectangle 4"/>
          <p:cNvSpPr>
            <a:spLocks noChangeArrowheads="1"/>
          </p:cNvSpPr>
          <p:nvPr/>
        </p:nvSpPr>
        <p:spPr bwMode="auto">
          <a:xfrm>
            <a:off x="2484438" y="2208213"/>
            <a:ext cx="2592387" cy="646112"/>
          </a:xfrm>
          <a:prstGeom prst="rect">
            <a:avLst/>
          </a:prstGeom>
          <a:solidFill>
            <a:srgbClr val="33CCCC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3175" algn="ctr"/>
            <a:r>
              <a:rPr lang="en-GB" sz="1400" b="0">
                <a:solidFill>
                  <a:schemeClr val="accent2"/>
                </a:solidFill>
              </a:rPr>
              <a:t>Implementation &amp; </a:t>
            </a:r>
            <a:br>
              <a:rPr lang="en-GB" sz="1400" b="0">
                <a:solidFill>
                  <a:schemeClr val="accent2"/>
                </a:solidFill>
              </a:rPr>
            </a:br>
            <a:r>
              <a:rPr lang="en-GB" sz="1400" b="0">
                <a:solidFill>
                  <a:schemeClr val="accent2"/>
                </a:solidFill>
              </a:rPr>
              <a:t>other activities: 1 Mio Euro</a:t>
            </a:r>
            <a:br>
              <a:rPr lang="en-GB" sz="1400" b="0">
                <a:solidFill>
                  <a:schemeClr val="accent2"/>
                </a:solidFill>
              </a:rPr>
            </a:br>
            <a:r>
              <a:rPr lang="en-GB" sz="1400" b="0">
                <a:solidFill>
                  <a:schemeClr val="accent2"/>
                </a:solidFill>
              </a:rPr>
              <a:t>(outside grant agreement)</a:t>
            </a:r>
          </a:p>
        </p:txBody>
      </p:sp>
      <p:sp>
        <p:nvSpPr>
          <p:cNvPr id="149509" name="Rectangle 5" descr="Wide downward diagonal"/>
          <p:cNvSpPr>
            <a:spLocks noChangeArrowheads="1"/>
          </p:cNvSpPr>
          <p:nvPr/>
        </p:nvSpPr>
        <p:spPr bwMode="auto">
          <a:xfrm>
            <a:off x="2484438" y="4508500"/>
            <a:ext cx="2592387" cy="1152525"/>
          </a:xfrm>
          <a:prstGeom prst="rect">
            <a:avLst/>
          </a:prstGeom>
          <a:pattFill prst="wdDnDiag">
            <a:fgClr>
              <a:schemeClr val="accent2">
                <a:alpha val="16078"/>
              </a:schemeClr>
            </a:fgClr>
            <a:bgClr>
              <a:schemeClr val="bg1">
                <a:alpha val="16078"/>
              </a:schemeClr>
            </a:bgClr>
          </a:pattFill>
          <a:ln w="25400" algn="ctr">
            <a:solidFill>
              <a:schemeClr val="accent2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0" name="AutoShape 6"/>
          <p:cNvSpPr>
            <a:spLocks/>
          </p:cNvSpPr>
          <p:nvPr/>
        </p:nvSpPr>
        <p:spPr bwMode="auto">
          <a:xfrm>
            <a:off x="2052638" y="4508500"/>
            <a:ext cx="288925" cy="1152525"/>
          </a:xfrm>
          <a:prstGeom prst="leftBrace">
            <a:avLst>
              <a:gd name="adj1" fmla="val 33242"/>
              <a:gd name="adj2" fmla="val 5000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1" name="Rectangle 7"/>
          <p:cNvSpPr>
            <a:spLocks noChangeArrowheads="1"/>
          </p:cNvSpPr>
          <p:nvPr/>
        </p:nvSpPr>
        <p:spPr bwMode="auto">
          <a:xfrm>
            <a:off x="180975" y="4843463"/>
            <a:ext cx="1924050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175"/>
            <a:r>
              <a:rPr lang="en-GB" sz="1600" b="0">
                <a:solidFill>
                  <a:schemeClr val="accent2"/>
                </a:solidFill>
              </a:rPr>
              <a:t>EU contribution: </a:t>
            </a:r>
            <a:br>
              <a:rPr lang="en-GB" sz="1600" b="0">
                <a:solidFill>
                  <a:schemeClr val="accent2"/>
                </a:solidFill>
              </a:rPr>
            </a:br>
            <a:r>
              <a:rPr lang="en-GB" sz="1600" b="0">
                <a:solidFill>
                  <a:schemeClr val="accent2"/>
                </a:solidFill>
              </a:rPr>
              <a:t>9,9 Mio Euro</a:t>
            </a:r>
          </a:p>
        </p:txBody>
      </p:sp>
      <p:sp>
        <p:nvSpPr>
          <p:cNvPr id="149512" name="AutoShape 8"/>
          <p:cNvSpPr>
            <a:spLocks/>
          </p:cNvSpPr>
          <p:nvPr/>
        </p:nvSpPr>
        <p:spPr bwMode="auto">
          <a:xfrm rot="10800000">
            <a:off x="5314950" y="2208213"/>
            <a:ext cx="288925" cy="2300287"/>
          </a:xfrm>
          <a:prstGeom prst="leftBrace">
            <a:avLst>
              <a:gd name="adj1" fmla="val 66346"/>
              <a:gd name="adj2" fmla="val 50000"/>
            </a:avLst>
          </a:prstGeom>
          <a:noFill/>
          <a:ln w="25400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3" name="Rectangle 9"/>
          <p:cNvSpPr>
            <a:spLocks noChangeArrowheads="1"/>
          </p:cNvSpPr>
          <p:nvPr/>
        </p:nvSpPr>
        <p:spPr bwMode="auto">
          <a:xfrm>
            <a:off x="5922963" y="3184525"/>
            <a:ext cx="2771775" cy="584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175"/>
            <a:r>
              <a:rPr lang="en-GB" sz="1600" b="0">
                <a:solidFill>
                  <a:schemeClr val="accent2"/>
                </a:solidFill>
              </a:rPr>
              <a:t>MS contribution: </a:t>
            </a:r>
            <a:br>
              <a:rPr lang="en-GB" sz="1600" b="0">
                <a:solidFill>
                  <a:schemeClr val="accent2"/>
                </a:solidFill>
              </a:rPr>
            </a:br>
            <a:r>
              <a:rPr lang="en-GB" sz="1600" b="0">
                <a:solidFill>
                  <a:schemeClr val="accent2"/>
                </a:solidFill>
              </a:rPr>
              <a:t>20,1 +1 = 21,1 Mio Euro</a:t>
            </a:r>
          </a:p>
        </p:txBody>
      </p:sp>
      <p:sp>
        <p:nvSpPr>
          <p:cNvPr id="149514" name="Rectangle 10"/>
          <p:cNvSpPr>
            <a:spLocks noChangeArrowheads="1"/>
          </p:cNvSpPr>
          <p:nvPr/>
        </p:nvSpPr>
        <p:spPr bwMode="auto">
          <a:xfrm>
            <a:off x="2484438" y="2225675"/>
            <a:ext cx="2592387" cy="2281238"/>
          </a:xfrm>
          <a:prstGeom prst="rect">
            <a:avLst/>
          </a:prstGeom>
          <a:solidFill>
            <a:srgbClr val="FF6600">
              <a:alpha val="20000"/>
            </a:srgbClr>
          </a:solidFill>
          <a:ln w="25400" algn="ctr">
            <a:solidFill>
              <a:srgbClr val="FF66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5" name="AutoShape 11"/>
          <p:cNvSpPr>
            <a:spLocks/>
          </p:cNvSpPr>
          <p:nvPr/>
        </p:nvSpPr>
        <p:spPr bwMode="auto">
          <a:xfrm rot="10800000">
            <a:off x="5297488" y="2214563"/>
            <a:ext cx="346075" cy="3405187"/>
          </a:xfrm>
          <a:prstGeom prst="leftBrace">
            <a:avLst>
              <a:gd name="adj1" fmla="val 81995"/>
              <a:gd name="adj2" fmla="val 50000"/>
            </a:avLst>
          </a:prstGeom>
          <a:noFill/>
          <a:ln w="25400">
            <a:solidFill>
              <a:schemeClr val="accent2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49516" name="Rectangle 12"/>
          <p:cNvSpPr>
            <a:spLocks noChangeArrowheads="1"/>
          </p:cNvSpPr>
          <p:nvPr/>
        </p:nvSpPr>
        <p:spPr bwMode="auto">
          <a:xfrm>
            <a:off x="5835650" y="3706813"/>
            <a:ext cx="2732088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marL="3175"/>
            <a:r>
              <a:rPr lang="en-GB" sz="1600" b="0">
                <a:solidFill>
                  <a:schemeClr val="accent2"/>
                </a:solidFill>
              </a:rPr>
              <a:t>Total resources needed: </a:t>
            </a:r>
            <a:br>
              <a:rPr lang="en-GB" sz="1600" b="0">
                <a:solidFill>
                  <a:schemeClr val="accent2"/>
                </a:solidFill>
              </a:rPr>
            </a:br>
            <a:r>
              <a:rPr lang="en-GB" sz="1600" b="0">
                <a:solidFill>
                  <a:schemeClr val="accent2"/>
                </a:solidFill>
              </a:rPr>
              <a:t>31 Mio Euro</a:t>
            </a:r>
          </a:p>
        </p:txBody>
      </p:sp>
      <p:sp>
        <p:nvSpPr>
          <p:cNvPr id="149517" name="AutoShape 13"/>
          <p:cNvSpPr>
            <a:spLocks noChangeArrowheads="1"/>
          </p:cNvSpPr>
          <p:nvPr/>
        </p:nvSpPr>
        <p:spPr bwMode="auto">
          <a:xfrm>
            <a:off x="5695950" y="1739900"/>
            <a:ext cx="2873375" cy="1289050"/>
          </a:xfrm>
          <a:prstGeom prst="cloudCallout">
            <a:avLst>
              <a:gd name="adj1" fmla="val -34750"/>
              <a:gd name="adj2" fmla="val 61208"/>
            </a:avLst>
          </a:prstGeom>
          <a:noFill/>
          <a:ln w="9525">
            <a:solidFill>
              <a:srgbClr val="FF66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algn="ctr"/>
            <a:r>
              <a:rPr lang="de-DE" sz="1200">
                <a:solidFill>
                  <a:schemeClr val="accent2"/>
                </a:solidFill>
              </a:rPr>
              <a:t>Option 1: </a:t>
            </a:r>
            <a:br>
              <a:rPr lang="de-DE" sz="1200">
                <a:solidFill>
                  <a:schemeClr val="accent2"/>
                </a:solidFill>
              </a:rPr>
            </a:br>
            <a:r>
              <a:rPr lang="en-GB" sz="1200">
                <a:solidFill>
                  <a:schemeClr val="accent2"/>
                </a:solidFill>
              </a:rPr>
              <a:t>20,1 Mio public funds and 1 Mio in kind or  operational budget</a:t>
            </a:r>
            <a:r>
              <a:rPr lang="de-DE" sz="1400">
                <a:solidFill>
                  <a:schemeClr val="accent2"/>
                </a:solidFill>
              </a:rPr>
              <a:t> </a:t>
            </a:r>
            <a:endParaRPr lang="en-GB" sz="1400">
              <a:solidFill>
                <a:schemeClr val="accent2"/>
              </a:solidFill>
            </a:endParaRPr>
          </a:p>
        </p:txBody>
      </p:sp>
      <p:sp>
        <p:nvSpPr>
          <p:cNvPr id="149518" name="AutoShape 14"/>
          <p:cNvSpPr>
            <a:spLocks noChangeArrowheads="1"/>
          </p:cNvSpPr>
          <p:nvPr/>
        </p:nvSpPr>
        <p:spPr bwMode="auto">
          <a:xfrm>
            <a:off x="6540500" y="4229100"/>
            <a:ext cx="2035175" cy="855663"/>
          </a:xfrm>
          <a:prstGeom prst="cloudCallout">
            <a:avLst>
              <a:gd name="adj1" fmla="val -81824"/>
              <a:gd name="adj2" fmla="val -150370"/>
            </a:avLst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 algn="ctr"/>
            <a:r>
              <a:rPr lang="de-DE" sz="1200">
                <a:solidFill>
                  <a:schemeClr val="accent2"/>
                </a:solidFill>
              </a:rPr>
              <a:t>Option 2: </a:t>
            </a:r>
            <a:br>
              <a:rPr lang="de-DE" sz="1200">
                <a:solidFill>
                  <a:schemeClr val="accent2"/>
                </a:solidFill>
              </a:rPr>
            </a:br>
            <a:r>
              <a:rPr lang="de-DE" sz="1200">
                <a:solidFill>
                  <a:schemeClr val="accent2"/>
                </a:solidFill>
              </a:rPr>
              <a:t>21,1</a:t>
            </a:r>
            <a:r>
              <a:rPr lang="en-GB" sz="1200">
                <a:solidFill>
                  <a:schemeClr val="accent2"/>
                </a:solidFill>
              </a:rPr>
              <a:t> Mio public funds</a:t>
            </a:r>
            <a:endParaRPr lang="en-GB" sz="140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183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9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9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495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495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95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 nodeType="clickPar">
                      <p:stCondLst>
                        <p:cond delay="indefinite"/>
                      </p:stCondLst>
                      <p:childTnLst>
                        <p:par>
                          <p:cTn id="4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xit" presetSubtype="2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" presetClass="exit" presetSubtype="2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9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49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495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49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 nodeType="clickPar">
                      <p:stCondLst>
                        <p:cond delay="indefinite"/>
                      </p:stCondLst>
                      <p:childTnLst>
                        <p:par>
                          <p:cTn id="6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5" dur="500"/>
                                        <p:tgtEl>
                                          <p:spTgt spid="149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 nodeType="clickPar">
                      <p:stCondLst>
                        <p:cond delay="indefinite"/>
                      </p:stCondLst>
                      <p:childTnLst>
                        <p:par>
                          <p:cTn id="6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0" dur="500"/>
                                        <p:tgtEl>
                                          <p:spTgt spid="149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9506" grpId="0" animBg="1"/>
      <p:bldP spid="149508" grpId="0" animBg="1"/>
      <p:bldP spid="149509" grpId="0" animBg="1"/>
      <p:bldP spid="149510" grpId="0" animBg="1"/>
      <p:bldP spid="149511" grpId="0"/>
      <p:bldP spid="149512" grpId="0" animBg="1"/>
      <p:bldP spid="149513" grpId="0"/>
      <p:bldP spid="149514" grpId="0" animBg="1"/>
      <p:bldP spid="149515" grpId="0" animBg="1"/>
      <p:bldP spid="149515" grpId="1" animBg="1"/>
      <p:bldP spid="149516" grpId="0"/>
      <p:bldP spid="149516" grpId="1"/>
      <p:bldP spid="149517" grpId="0" animBg="1"/>
      <p:bldP spid="14951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title"/>
          </p:nvPr>
        </p:nvSpPr>
        <p:spPr>
          <a:xfrm>
            <a:off x="395288" y="1125538"/>
            <a:ext cx="8353425" cy="863600"/>
          </a:xfrm>
        </p:spPr>
        <p:txBody>
          <a:bodyPr wrap="none"/>
          <a:lstStyle/>
          <a:p>
            <a:pPr marL="3175" indent="0" eaLnBrk="1" hangingPunct="1"/>
            <a:r>
              <a:rPr lang="en-GB" sz="2600" smtClean="0">
                <a:solidFill>
                  <a:schemeClr val="accent2"/>
                </a:solidFill>
              </a:rPr>
              <a:t>Example: cash-flow</a:t>
            </a:r>
          </a:p>
        </p:txBody>
      </p:sp>
      <p:sp>
        <p:nvSpPr>
          <p:cNvPr id="10243" name="Right Arrow 1"/>
          <p:cNvSpPr>
            <a:spLocks noChangeArrowheads="1"/>
          </p:cNvSpPr>
          <p:nvPr/>
        </p:nvSpPr>
        <p:spPr bwMode="auto">
          <a:xfrm>
            <a:off x="1466850" y="4257675"/>
            <a:ext cx="865188" cy="46038"/>
          </a:xfrm>
          <a:prstGeom prst="rightArrow">
            <a:avLst>
              <a:gd name="adj1" fmla="val 50000"/>
              <a:gd name="adj2" fmla="val 49679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3" name="Right Arrow 2"/>
          <p:cNvSpPr/>
          <p:nvPr/>
        </p:nvSpPr>
        <p:spPr bwMode="auto">
          <a:xfrm>
            <a:off x="1471836" y="4026400"/>
            <a:ext cx="1443980" cy="576064"/>
          </a:xfrm>
          <a:prstGeom prst="rightArrow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>
              <a:defRPr/>
            </a:pPr>
            <a:r>
              <a:rPr lang="en-GB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€ 9,9 Mio</a:t>
            </a:r>
          </a:p>
        </p:txBody>
      </p:sp>
      <p:sp>
        <p:nvSpPr>
          <p:cNvPr id="10245" name="Right Arrow 3"/>
          <p:cNvSpPr>
            <a:spLocks noChangeArrowheads="1"/>
          </p:cNvSpPr>
          <p:nvPr/>
        </p:nvSpPr>
        <p:spPr bwMode="auto">
          <a:xfrm>
            <a:off x="4643438" y="5516563"/>
            <a:ext cx="979487" cy="485775"/>
          </a:xfrm>
          <a:prstGeom prst="rightArrow">
            <a:avLst>
              <a:gd name="adj1" fmla="val 50000"/>
              <a:gd name="adj2" fmla="val 49942"/>
            </a:avLst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  <p:sp>
        <p:nvSpPr>
          <p:cNvPr id="19" name="Right Arrow 18"/>
          <p:cNvSpPr/>
          <p:nvPr/>
        </p:nvSpPr>
        <p:spPr bwMode="auto">
          <a:xfrm rot="18883583">
            <a:off x="3731358" y="3102636"/>
            <a:ext cx="1554991" cy="576064"/>
          </a:xfrm>
          <a:prstGeom prst="rightArrow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>
              <a:defRPr/>
            </a:pPr>
            <a:r>
              <a:rPr lang="en-GB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€ 8,9 Mio</a:t>
            </a:r>
          </a:p>
        </p:txBody>
      </p:sp>
      <p:sp>
        <p:nvSpPr>
          <p:cNvPr id="20" name="Right Arrow 19"/>
          <p:cNvSpPr/>
          <p:nvPr/>
        </p:nvSpPr>
        <p:spPr bwMode="auto">
          <a:xfrm rot="3422702">
            <a:off x="3577277" y="5084066"/>
            <a:ext cx="1535582" cy="576064"/>
          </a:xfrm>
          <a:prstGeom prst="rightArrow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>
              <a:defRPr/>
            </a:pPr>
            <a:r>
              <a:rPr lang="en-GB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€ 1 Mio</a:t>
            </a:r>
          </a:p>
        </p:txBody>
      </p:sp>
      <p:sp>
        <p:nvSpPr>
          <p:cNvPr id="21" name="Right Arrow 20"/>
          <p:cNvSpPr/>
          <p:nvPr/>
        </p:nvSpPr>
        <p:spPr bwMode="auto">
          <a:xfrm rot="2737226">
            <a:off x="6171461" y="2472849"/>
            <a:ext cx="1656184" cy="576064"/>
          </a:xfrm>
          <a:prstGeom prst="rightArrow">
            <a:avLst/>
          </a:prstGeom>
          <a:ln/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marL="3175">
              <a:defRPr/>
            </a:pPr>
            <a:r>
              <a:rPr lang="en-GB" sz="16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€ 30 Mio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2113" y="4083050"/>
            <a:ext cx="831850" cy="4000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6"/>
                </a:solidFill>
              </a:rPr>
              <a:t>COM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059113" y="4125913"/>
            <a:ext cx="1895475" cy="40005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6"/>
                </a:solidFill>
              </a:rPr>
              <a:t>Coordinator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4789488" y="1968500"/>
            <a:ext cx="1420812" cy="7080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6"/>
                </a:solidFill>
              </a:rPr>
              <a:t>Partners</a:t>
            </a:r>
            <a:br>
              <a:rPr lang="en-GB" sz="2000" dirty="0">
                <a:solidFill>
                  <a:schemeClr val="accent6"/>
                </a:solidFill>
              </a:rPr>
            </a:br>
            <a:r>
              <a:rPr lang="en-GB" sz="2000" b="0" dirty="0">
                <a:solidFill>
                  <a:schemeClr val="accent6"/>
                </a:solidFill>
              </a:rPr>
              <a:t>Funding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3527425" y="6092825"/>
            <a:ext cx="2233613" cy="70802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6"/>
                </a:solidFill>
              </a:rPr>
              <a:t>Partners</a:t>
            </a:r>
            <a:br>
              <a:rPr lang="en-GB" sz="2000" dirty="0">
                <a:solidFill>
                  <a:schemeClr val="accent6"/>
                </a:solidFill>
              </a:rPr>
            </a:br>
            <a:r>
              <a:rPr lang="en-GB" sz="2000" b="0" dirty="0">
                <a:solidFill>
                  <a:schemeClr val="accent6"/>
                </a:solidFill>
              </a:rPr>
              <a:t>Implementation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6667500" y="3509963"/>
            <a:ext cx="2368550" cy="10160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en-GB" sz="2000" dirty="0">
                <a:solidFill>
                  <a:schemeClr val="accent6"/>
                </a:solidFill>
              </a:rPr>
              <a:t>Beneficiaries</a:t>
            </a:r>
            <a:br>
              <a:rPr lang="en-GB" sz="2000" dirty="0">
                <a:solidFill>
                  <a:schemeClr val="accent6"/>
                </a:solidFill>
              </a:rPr>
            </a:br>
            <a:r>
              <a:rPr lang="en-GB" sz="2000" b="0" dirty="0">
                <a:solidFill>
                  <a:schemeClr val="accent6"/>
                </a:solidFill>
              </a:rPr>
              <a:t>Grants paid to Projects</a:t>
            </a:r>
          </a:p>
        </p:txBody>
      </p:sp>
      <p:sp>
        <p:nvSpPr>
          <p:cNvPr id="10254" name="Freeform 6"/>
          <p:cNvSpPr>
            <a:spLocks/>
          </p:cNvSpPr>
          <p:nvPr/>
        </p:nvSpPr>
        <p:spPr bwMode="auto">
          <a:xfrm>
            <a:off x="266700" y="1435100"/>
            <a:ext cx="8953500" cy="3937000"/>
          </a:xfrm>
          <a:custGeom>
            <a:avLst/>
            <a:gdLst>
              <a:gd name="T0" fmla="*/ 1053749 w 8953613"/>
              <a:gd name="T1" fmla="*/ 2006600 h 3937000"/>
              <a:gd name="T2" fmla="*/ 622084 w 8953613"/>
              <a:gd name="T3" fmla="*/ 1993900 h 3937000"/>
              <a:gd name="T4" fmla="*/ 279292 w 8953613"/>
              <a:gd name="T5" fmla="*/ 2095500 h 3937000"/>
              <a:gd name="T6" fmla="*/ 177746 w 8953613"/>
              <a:gd name="T7" fmla="*/ 2247900 h 3937000"/>
              <a:gd name="T8" fmla="*/ 88873 w 8953613"/>
              <a:gd name="T9" fmla="*/ 2374900 h 3937000"/>
              <a:gd name="T10" fmla="*/ 25400 w 8953613"/>
              <a:gd name="T11" fmla="*/ 2527300 h 3937000"/>
              <a:gd name="T12" fmla="*/ 88873 w 8953613"/>
              <a:gd name="T13" fmla="*/ 3111500 h 3937000"/>
              <a:gd name="T14" fmla="*/ 253919 w 8953613"/>
              <a:gd name="T15" fmla="*/ 3276600 h 3937000"/>
              <a:gd name="T16" fmla="*/ 533211 w 8953613"/>
              <a:gd name="T17" fmla="*/ 3530600 h 3937000"/>
              <a:gd name="T18" fmla="*/ 926776 w 8953613"/>
              <a:gd name="T19" fmla="*/ 3784600 h 3937000"/>
              <a:gd name="T20" fmla="*/ 1256868 w 8953613"/>
              <a:gd name="T21" fmla="*/ 3886200 h 3937000"/>
              <a:gd name="T22" fmla="*/ 2374090 w 8953613"/>
              <a:gd name="T23" fmla="*/ 3911600 h 3937000"/>
              <a:gd name="T24" fmla="*/ 2513736 w 8953613"/>
              <a:gd name="T25" fmla="*/ 3797300 h 3937000"/>
              <a:gd name="T26" fmla="*/ 2640709 w 8953613"/>
              <a:gd name="T27" fmla="*/ 3416300 h 3937000"/>
              <a:gd name="T28" fmla="*/ 2691482 w 8953613"/>
              <a:gd name="T29" fmla="*/ 3238500 h 3937000"/>
              <a:gd name="T30" fmla="*/ 2754955 w 8953613"/>
              <a:gd name="T31" fmla="*/ 3086100 h 3937000"/>
              <a:gd name="T32" fmla="*/ 2793055 w 8953613"/>
              <a:gd name="T33" fmla="*/ 2921000 h 3937000"/>
              <a:gd name="T34" fmla="*/ 2920001 w 8953613"/>
              <a:gd name="T35" fmla="*/ 2476500 h 3937000"/>
              <a:gd name="T36" fmla="*/ 2983474 w 8953613"/>
              <a:gd name="T37" fmla="*/ 2311400 h 3937000"/>
              <a:gd name="T38" fmla="*/ 3046974 w 8953613"/>
              <a:gd name="T39" fmla="*/ 2184400 h 3937000"/>
              <a:gd name="T40" fmla="*/ 3173920 w 8953613"/>
              <a:gd name="T41" fmla="*/ 2006600 h 3937000"/>
              <a:gd name="T42" fmla="*/ 3288168 w 8953613"/>
              <a:gd name="T43" fmla="*/ 1905000 h 3937000"/>
              <a:gd name="T44" fmla="*/ 3504012 w 8953613"/>
              <a:gd name="T45" fmla="*/ 1714500 h 3937000"/>
              <a:gd name="T46" fmla="*/ 3707131 w 8953613"/>
              <a:gd name="T47" fmla="*/ 1625600 h 3937000"/>
              <a:gd name="T48" fmla="*/ 4011823 w 8953613"/>
              <a:gd name="T49" fmla="*/ 1460500 h 3937000"/>
              <a:gd name="T50" fmla="*/ 4456188 w 8953613"/>
              <a:gd name="T51" fmla="*/ 1397000 h 3937000"/>
              <a:gd name="T52" fmla="*/ 4760880 w 8953613"/>
              <a:gd name="T53" fmla="*/ 1320800 h 3937000"/>
              <a:gd name="T54" fmla="*/ 4938626 w 8953613"/>
              <a:gd name="T55" fmla="*/ 1384300 h 3937000"/>
              <a:gd name="T56" fmla="*/ 5141745 w 8953613"/>
              <a:gd name="T57" fmla="*/ 1524000 h 3937000"/>
              <a:gd name="T58" fmla="*/ 5268698 w 8953613"/>
              <a:gd name="T59" fmla="*/ 1651000 h 3937000"/>
              <a:gd name="T60" fmla="*/ 5522610 w 8953613"/>
              <a:gd name="T61" fmla="*/ 1943100 h 3937000"/>
              <a:gd name="T62" fmla="*/ 5789229 w 8953613"/>
              <a:gd name="T63" fmla="*/ 2222500 h 3937000"/>
              <a:gd name="T64" fmla="*/ 5890802 w 8953613"/>
              <a:gd name="T65" fmla="*/ 2451100 h 3937000"/>
              <a:gd name="T66" fmla="*/ 6043148 w 8953613"/>
              <a:gd name="T67" fmla="*/ 2730500 h 3937000"/>
              <a:gd name="T68" fmla="*/ 6271667 w 8953613"/>
              <a:gd name="T69" fmla="*/ 3009900 h 3937000"/>
              <a:gd name="T70" fmla="*/ 6538259 w 8953613"/>
              <a:gd name="T71" fmla="*/ 3200400 h 3937000"/>
              <a:gd name="T72" fmla="*/ 6842978 w 8953613"/>
              <a:gd name="T73" fmla="*/ 3416300 h 3937000"/>
              <a:gd name="T74" fmla="*/ 7401589 w 8953613"/>
              <a:gd name="T75" fmla="*/ 3632200 h 3937000"/>
              <a:gd name="T76" fmla="*/ 8277589 w 8953613"/>
              <a:gd name="T77" fmla="*/ 3708400 h 3937000"/>
              <a:gd name="T78" fmla="*/ 8480711 w 8953613"/>
              <a:gd name="T79" fmla="*/ 3581400 h 3937000"/>
              <a:gd name="T80" fmla="*/ 8734630 w 8953613"/>
              <a:gd name="T81" fmla="*/ 3327400 h 3937000"/>
              <a:gd name="T82" fmla="*/ 8912363 w 8953613"/>
              <a:gd name="T83" fmla="*/ 2984500 h 3937000"/>
              <a:gd name="T84" fmla="*/ 8925049 w 8953613"/>
              <a:gd name="T85" fmla="*/ 1854200 h 3937000"/>
              <a:gd name="T86" fmla="*/ 8721930 w 8953613"/>
              <a:gd name="T87" fmla="*/ 1435100 h 3937000"/>
              <a:gd name="T88" fmla="*/ 8556884 w 8953613"/>
              <a:gd name="T89" fmla="*/ 1155700 h 3937000"/>
              <a:gd name="T90" fmla="*/ 8264892 w 8953613"/>
              <a:gd name="T91" fmla="*/ 850900 h 3937000"/>
              <a:gd name="T92" fmla="*/ 8074446 w 8953613"/>
              <a:gd name="T93" fmla="*/ 698500 h 3937000"/>
              <a:gd name="T94" fmla="*/ 7642808 w 8953613"/>
              <a:gd name="T95" fmla="*/ 495300 h 3937000"/>
              <a:gd name="T96" fmla="*/ 7338089 w 8953613"/>
              <a:gd name="T97" fmla="*/ 368300 h 3937000"/>
              <a:gd name="T98" fmla="*/ 6589059 w 8953613"/>
              <a:gd name="T99" fmla="*/ 127000 h 3937000"/>
              <a:gd name="T100" fmla="*/ 5890802 w 8953613"/>
              <a:gd name="T101" fmla="*/ 38100 h 3937000"/>
              <a:gd name="T102" fmla="*/ 3338966 w 8953613"/>
              <a:gd name="T103" fmla="*/ 12700 h 3937000"/>
              <a:gd name="T104" fmla="*/ 2297917 w 8953613"/>
              <a:gd name="T105" fmla="*/ 50800 h 3937000"/>
              <a:gd name="T106" fmla="*/ 2031298 w 8953613"/>
              <a:gd name="T107" fmla="*/ 114300 h 3937000"/>
              <a:gd name="T108" fmla="*/ 1637733 w 8953613"/>
              <a:gd name="T109" fmla="*/ 266700 h 3937000"/>
              <a:gd name="T110" fmla="*/ 1434614 w 8953613"/>
              <a:gd name="T111" fmla="*/ 431800 h 3937000"/>
              <a:gd name="T112" fmla="*/ 1231468 w 8953613"/>
              <a:gd name="T113" fmla="*/ 838200 h 3937000"/>
              <a:gd name="T114" fmla="*/ 1117222 w 8953613"/>
              <a:gd name="T115" fmla="*/ 1790700 h 3937000"/>
              <a:gd name="T116" fmla="*/ 1244168 w 8953613"/>
              <a:gd name="T117" fmla="*/ 1968500 h 3937000"/>
              <a:gd name="T118" fmla="*/ 1396514 w 8953613"/>
              <a:gd name="T119" fmla="*/ 2146300 h 3937000"/>
              <a:gd name="T120" fmla="*/ 1523487 w 8953613"/>
              <a:gd name="T121" fmla="*/ 2171700 h 3937000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0" t="0" r="r" b="b"/>
            <a:pathLst>
              <a:path w="8953613" h="3937000">
                <a:moveTo>
                  <a:pt x="1841500" y="2019300"/>
                </a:moveTo>
                <a:lnTo>
                  <a:pt x="1841500" y="2019300"/>
                </a:lnTo>
                <a:lnTo>
                  <a:pt x="1054100" y="2006600"/>
                </a:lnTo>
                <a:cubicBezTo>
                  <a:pt x="1024178" y="2005733"/>
                  <a:pt x="994929" y="1997398"/>
                  <a:pt x="965200" y="1993900"/>
                </a:cubicBezTo>
                <a:cubicBezTo>
                  <a:pt x="922947" y="1988929"/>
                  <a:pt x="880533" y="1985433"/>
                  <a:pt x="838200" y="1981200"/>
                </a:cubicBezTo>
                <a:lnTo>
                  <a:pt x="622300" y="1993900"/>
                </a:lnTo>
                <a:cubicBezTo>
                  <a:pt x="552942" y="1999235"/>
                  <a:pt x="487624" y="2009511"/>
                  <a:pt x="419100" y="2019300"/>
                </a:cubicBezTo>
                <a:cubicBezTo>
                  <a:pt x="382063" y="2031646"/>
                  <a:pt x="366071" y="2034981"/>
                  <a:pt x="330200" y="2057400"/>
                </a:cubicBezTo>
                <a:cubicBezTo>
                  <a:pt x="312251" y="2068618"/>
                  <a:pt x="296624" y="2083197"/>
                  <a:pt x="279400" y="2095500"/>
                </a:cubicBezTo>
                <a:cubicBezTo>
                  <a:pt x="266980" y="2104372"/>
                  <a:pt x="254000" y="2112433"/>
                  <a:pt x="241300" y="2120900"/>
                </a:cubicBezTo>
                <a:cubicBezTo>
                  <a:pt x="232833" y="2133600"/>
                  <a:pt x="222726" y="2145348"/>
                  <a:pt x="215900" y="2159000"/>
                </a:cubicBezTo>
                <a:cubicBezTo>
                  <a:pt x="196983" y="2196834"/>
                  <a:pt x="209513" y="2210902"/>
                  <a:pt x="177800" y="2247900"/>
                </a:cubicBezTo>
                <a:cubicBezTo>
                  <a:pt x="164025" y="2263971"/>
                  <a:pt x="143933" y="2273300"/>
                  <a:pt x="127000" y="2286000"/>
                </a:cubicBezTo>
                <a:cubicBezTo>
                  <a:pt x="118533" y="2302933"/>
                  <a:pt x="109058" y="2319399"/>
                  <a:pt x="101600" y="2336800"/>
                </a:cubicBezTo>
                <a:cubicBezTo>
                  <a:pt x="96327" y="2349105"/>
                  <a:pt x="94887" y="2362926"/>
                  <a:pt x="88900" y="2374900"/>
                </a:cubicBezTo>
                <a:cubicBezTo>
                  <a:pt x="82074" y="2388552"/>
                  <a:pt x="69699" y="2399052"/>
                  <a:pt x="63500" y="2413000"/>
                </a:cubicBezTo>
                <a:cubicBezTo>
                  <a:pt x="52626" y="2437466"/>
                  <a:pt x="46567" y="2463800"/>
                  <a:pt x="38100" y="2489200"/>
                </a:cubicBezTo>
                <a:cubicBezTo>
                  <a:pt x="33867" y="2501900"/>
                  <a:pt x="32826" y="2516161"/>
                  <a:pt x="25400" y="2527300"/>
                </a:cubicBezTo>
                <a:lnTo>
                  <a:pt x="0" y="2565400"/>
                </a:lnTo>
                <a:cubicBezTo>
                  <a:pt x="4233" y="2700867"/>
                  <a:pt x="2564" y="2836647"/>
                  <a:pt x="12700" y="2971800"/>
                </a:cubicBezTo>
                <a:cubicBezTo>
                  <a:pt x="22759" y="3105920"/>
                  <a:pt x="22587" y="3045187"/>
                  <a:pt x="88900" y="3111500"/>
                </a:cubicBezTo>
                <a:cubicBezTo>
                  <a:pt x="103867" y="3126467"/>
                  <a:pt x="112033" y="3147333"/>
                  <a:pt x="127000" y="3162300"/>
                </a:cubicBezTo>
                <a:cubicBezTo>
                  <a:pt x="146167" y="3181467"/>
                  <a:pt x="170352" y="3194967"/>
                  <a:pt x="190500" y="3213100"/>
                </a:cubicBezTo>
                <a:cubicBezTo>
                  <a:pt x="212750" y="3233125"/>
                  <a:pt x="232833" y="3255433"/>
                  <a:pt x="254000" y="3276600"/>
                </a:cubicBezTo>
                <a:cubicBezTo>
                  <a:pt x="278724" y="3350773"/>
                  <a:pt x="247355" y="3282655"/>
                  <a:pt x="304800" y="3340100"/>
                </a:cubicBezTo>
                <a:cubicBezTo>
                  <a:pt x="505998" y="3541298"/>
                  <a:pt x="190686" y="3273565"/>
                  <a:pt x="482600" y="3492500"/>
                </a:cubicBezTo>
                <a:cubicBezTo>
                  <a:pt x="499533" y="3505200"/>
                  <a:pt x="517018" y="3517196"/>
                  <a:pt x="533400" y="3530600"/>
                </a:cubicBezTo>
                <a:cubicBezTo>
                  <a:pt x="565174" y="3556597"/>
                  <a:pt x="616698" y="3608668"/>
                  <a:pt x="660400" y="3632200"/>
                </a:cubicBezTo>
                <a:cubicBezTo>
                  <a:pt x="702073" y="3654639"/>
                  <a:pt x="748019" y="3669446"/>
                  <a:pt x="787400" y="3695700"/>
                </a:cubicBezTo>
                <a:cubicBezTo>
                  <a:pt x="790980" y="3698087"/>
                  <a:pt x="912752" y="3781013"/>
                  <a:pt x="927100" y="3784600"/>
                </a:cubicBezTo>
                <a:lnTo>
                  <a:pt x="1028700" y="3810000"/>
                </a:lnTo>
                <a:cubicBezTo>
                  <a:pt x="1112400" y="3865800"/>
                  <a:pt x="1045025" y="3827053"/>
                  <a:pt x="1219200" y="3873500"/>
                </a:cubicBezTo>
                <a:cubicBezTo>
                  <a:pt x="1232135" y="3876949"/>
                  <a:pt x="1244173" y="3883575"/>
                  <a:pt x="1257300" y="3886200"/>
                </a:cubicBezTo>
                <a:cubicBezTo>
                  <a:pt x="1307801" y="3896300"/>
                  <a:pt x="1359737" y="3899109"/>
                  <a:pt x="1409700" y="3911600"/>
                </a:cubicBezTo>
                <a:lnTo>
                  <a:pt x="1511300" y="3937000"/>
                </a:lnTo>
                <a:cubicBezTo>
                  <a:pt x="1799167" y="3928533"/>
                  <a:pt x="2087877" y="3935191"/>
                  <a:pt x="2374900" y="3911600"/>
                </a:cubicBezTo>
                <a:cubicBezTo>
                  <a:pt x="2401915" y="3909380"/>
                  <a:pt x="2415846" y="3875836"/>
                  <a:pt x="2438400" y="3860800"/>
                </a:cubicBezTo>
                <a:cubicBezTo>
                  <a:pt x="2454152" y="3850298"/>
                  <a:pt x="2472267" y="3843867"/>
                  <a:pt x="2489200" y="3835400"/>
                </a:cubicBezTo>
                <a:cubicBezTo>
                  <a:pt x="2497667" y="3822700"/>
                  <a:pt x="2509384" y="3811645"/>
                  <a:pt x="2514600" y="3797300"/>
                </a:cubicBezTo>
                <a:cubicBezTo>
                  <a:pt x="2572804" y="3637239"/>
                  <a:pt x="2507912" y="3743833"/>
                  <a:pt x="2565400" y="3657600"/>
                </a:cubicBezTo>
                <a:cubicBezTo>
                  <a:pt x="2594502" y="3541192"/>
                  <a:pt x="2571436" y="3585046"/>
                  <a:pt x="2616200" y="3517900"/>
                </a:cubicBezTo>
                <a:lnTo>
                  <a:pt x="2641600" y="3416300"/>
                </a:lnTo>
                <a:cubicBezTo>
                  <a:pt x="2645833" y="3399367"/>
                  <a:pt x="2648780" y="3382059"/>
                  <a:pt x="2654300" y="3365500"/>
                </a:cubicBezTo>
                <a:cubicBezTo>
                  <a:pt x="2658533" y="3352800"/>
                  <a:pt x="2663322" y="3340272"/>
                  <a:pt x="2667000" y="3327400"/>
                </a:cubicBezTo>
                <a:cubicBezTo>
                  <a:pt x="2672425" y="3308411"/>
                  <a:pt x="2682250" y="3258800"/>
                  <a:pt x="2692400" y="3238500"/>
                </a:cubicBezTo>
                <a:cubicBezTo>
                  <a:pt x="2699226" y="3224848"/>
                  <a:pt x="2711601" y="3214348"/>
                  <a:pt x="2717800" y="3200400"/>
                </a:cubicBezTo>
                <a:cubicBezTo>
                  <a:pt x="2728674" y="3175934"/>
                  <a:pt x="2734733" y="3149600"/>
                  <a:pt x="2743200" y="3124200"/>
                </a:cubicBezTo>
                <a:lnTo>
                  <a:pt x="2755900" y="3086100"/>
                </a:lnTo>
                <a:lnTo>
                  <a:pt x="2768600" y="3048000"/>
                </a:lnTo>
                <a:lnTo>
                  <a:pt x="2781300" y="3009900"/>
                </a:lnTo>
                <a:cubicBezTo>
                  <a:pt x="2785533" y="2980267"/>
                  <a:pt x="2790287" y="2950703"/>
                  <a:pt x="2794000" y="2921000"/>
                </a:cubicBezTo>
                <a:cubicBezTo>
                  <a:pt x="2799285" y="2878717"/>
                  <a:pt x="2807289" y="2778945"/>
                  <a:pt x="2819400" y="2730500"/>
                </a:cubicBezTo>
                <a:cubicBezTo>
                  <a:pt x="2863788" y="2552949"/>
                  <a:pt x="2822907" y="2770779"/>
                  <a:pt x="2895600" y="2552700"/>
                </a:cubicBezTo>
                <a:lnTo>
                  <a:pt x="2921000" y="2476500"/>
                </a:lnTo>
                <a:cubicBezTo>
                  <a:pt x="2925233" y="2463800"/>
                  <a:pt x="2926274" y="2449539"/>
                  <a:pt x="2933700" y="2438400"/>
                </a:cubicBezTo>
                <a:cubicBezTo>
                  <a:pt x="2942167" y="2425700"/>
                  <a:pt x="2952274" y="2413952"/>
                  <a:pt x="2959100" y="2400300"/>
                </a:cubicBezTo>
                <a:cubicBezTo>
                  <a:pt x="2969250" y="2380000"/>
                  <a:pt x="2979075" y="2330389"/>
                  <a:pt x="2984500" y="2311400"/>
                </a:cubicBezTo>
                <a:cubicBezTo>
                  <a:pt x="2988178" y="2298528"/>
                  <a:pt x="2991213" y="2285274"/>
                  <a:pt x="2997200" y="2273300"/>
                </a:cubicBezTo>
                <a:cubicBezTo>
                  <a:pt x="3004026" y="2259648"/>
                  <a:pt x="3015027" y="2248452"/>
                  <a:pt x="3022600" y="2235200"/>
                </a:cubicBezTo>
                <a:cubicBezTo>
                  <a:pt x="3031993" y="2218762"/>
                  <a:pt x="3040542" y="2201801"/>
                  <a:pt x="3048000" y="2184400"/>
                </a:cubicBezTo>
                <a:cubicBezTo>
                  <a:pt x="3053273" y="2172095"/>
                  <a:pt x="3054058" y="2157923"/>
                  <a:pt x="3060700" y="2146300"/>
                </a:cubicBezTo>
                <a:cubicBezTo>
                  <a:pt x="3071202" y="2127922"/>
                  <a:pt x="3086100" y="2112433"/>
                  <a:pt x="3098800" y="2095500"/>
                </a:cubicBezTo>
                <a:cubicBezTo>
                  <a:pt x="3121361" y="2027817"/>
                  <a:pt x="3098436" y="2073593"/>
                  <a:pt x="3175000" y="2006600"/>
                </a:cubicBezTo>
                <a:cubicBezTo>
                  <a:pt x="3188517" y="1994773"/>
                  <a:pt x="3201602" y="1982298"/>
                  <a:pt x="3213100" y="1968500"/>
                </a:cubicBezTo>
                <a:cubicBezTo>
                  <a:pt x="3222871" y="1956774"/>
                  <a:pt x="3226774" y="1940171"/>
                  <a:pt x="3238500" y="1930400"/>
                </a:cubicBezTo>
                <a:cubicBezTo>
                  <a:pt x="3253044" y="1918280"/>
                  <a:pt x="3272367" y="1913467"/>
                  <a:pt x="3289300" y="1905000"/>
                </a:cubicBezTo>
                <a:cubicBezTo>
                  <a:pt x="3306233" y="1883833"/>
                  <a:pt x="3320933" y="1860667"/>
                  <a:pt x="3340100" y="1841500"/>
                </a:cubicBezTo>
                <a:cubicBezTo>
                  <a:pt x="3373073" y="1808527"/>
                  <a:pt x="3401460" y="1798120"/>
                  <a:pt x="3441700" y="1778000"/>
                </a:cubicBezTo>
                <a:cubicBezTo>
                  <a:pt x="3464548" y="1709455"/>
                  <a:pt x="3436541" y="1763542"/>
                  <a:pt x="3505200" y="1714500"/>
                </a:cubicBezTo>
                <a:cubicBezTo>
                  <a:pt x="3519815" y="1704061"/>
                  <a:pt x="3528356" y="1686363"/>
                  <a:pt x="3543300" y="1676400"/>
                </a:cubicBezTo>
                <a:cubicBezTo>
                  <a:pt x="3554940" y="1668640"/>
                  <a:pt x="3624502" y="1653309"/>
                  <a:pt x="3632200" y="1651000"/>
                </a:cubicBezTo>
                <a:cubicBezTo>
                  <a:pt x="3657845" y="1643307"/>
                  <a:pt x="3683000" y="1634067"/>
                  <a:pt x="3708400" y="1625600"/>
                </a:cubicBezTo>
                <a:lnTo>
                  <a:pt x="3822700" y="1587500"/>
                </a:lnTo>
                <a:cubicBezTo>
                  <a:pt x="3860885" y="1574772"/>
                  <a:pt x="3866074" y="1576755"/>
                  <a:pt x="3898900" y="1549400"/>
                </a:cubicBezTo>
                <a:cubicBezTo>
                  <a:pt x="3937336" y="1517370"/>
                  <a:pt x="3958174" y="1474256"/>
                  <a:pt x="4013200" y="1460500"/>
                </a:cubicBezTo>
                <a:cubicBezTo>
                  <a:pt x="4089975" y="1441306"/>
                  <a:pt x="4047441" y="1453320"/>
                  <a:pt x="4140200" y="1422400"/>
                </a:cubicBezTo>
                <a:cubicBezTo>
                  <a:pt x="4152900" y="1418167"/>
                  <a:pt x="4164927" y="1410308"/>
                  <a:pt x="4178300" y="1409700"/>
                </a:cubicBezTo>
                <a:lnTo>
                  <a:pt x="4457700" y="1397000"/>
                </a:lnTo>
                <a:cubicBezTo>
                  <a:pt x="4524760" y="1374647"/>
                  <a:pt x="4484661" y="1391726"/>
                  <a:pt x="4572000" y="1333500"/>
                </a:cubicBezTo>
                <a:lnTo>
                  <a:pt x="4610100" y="1308100"/>
                </a:lnTo>
                <a:cubicBezTo>
                  <a:pt x="4660900" y="1312333"/>
                  <a:pt x="4712300" y="1311941"/>
                  <a:pt x="4762500" y="1320800"/>
                </a:cubicBezTo>
                <a:cubicBezTo>
                  <a:pt x="4784950" y="1324762"/>
                  <a:pt x="4804164" y="1339649"/>
                  <a:pt x="4826000" y="1346200"/>
                </a:cubicBezTo>
                <a:cubicBezTo>
                  <a:pt x="4846675" y="1352403"/>
                  <a:pt x="4868333" y="1354667"/>
                  <a:pt x="4889500" y="1358900"/>
                </a:cubicBezTo>
                <a:cubicBezTo>
                  <a:pt x="4906433" y="1367367"/>
                  <a:pt x="4922899" y="1376842"/>
                  <a:pt x="4940300" y="1384300"/>
                </a:cubicBezTo>
                <a:cubicBezTo>
                  <a:pt x="4952605" y="1389573"/>
                  <a:pt x="4966698" y="1390499"/>
                  <a:pt x="4978400" y="1397000"/>
                </a:cubicBezTo>
                <a:cubicBezTo>
                  <a:pt x="5082820" y="1455011"/>
                  <a:pt x="5026508" y="1430978"/>
                  <a:pt x="5105400" y="1498600"/>
                </a:cubicBezTo>
                <a:cubicBezTo>
                  <a:pt x="5116989" y="1508533"/>
                  <a:pt x="5131911" y="1514067"/>
                  <a:pt x="5143500" y="1524000"/>
                </a:cubicBezTo>
                <a:cubicBezTo>
                  <a:pt x="5161682" y="1539585"/>
                  <a:pt x="5176278" y="1559031"/>
                  <a:pt x="5194300" y="1574800"/>
                </a:cubicBezTo>
                <a:cubicBezTo>
                  <a:pt x="5210230" y="1588738"/>
                  <a:pt x="5230133" y="1597933"/>
                  <a:pt x="5245100" y="1612900"/>
                </a:cubicBezTo>
                <a:cubicBezTo>
                  <a:pt x="5255893" y="1623693"/>
                  <a:pt x="5261070" y="1638998"/>
                  <a:pt x="5270500" y="1651000"/>
                </a:cubicBezTo>
                <a:cubicBezTo>
                  <a:pt x="5307672" y="1698310"/>
                  <a:pt x="5384800" y="1790700"/>
                  <a:pt x="5384800" y="1790700"/>
                </a:cubicBezTo>
                <a:cubicBezTo>
                  <a:pt x="5389033" y="1807633"/>
                  <a:pt x="5385706" y="1828633"/>
                  <a:pt x="5397500" y="1841500"/>
                </a:cubicBezTo>
                <a:cubicBezTo>
                  <a:pt x="5434133" y="1881463"/>
                  <a:pt x="5524500" y="1943100"/>
                  <a:pt x="5524500" y="1943100"/>
                </a:cubicBezTo>
                <a:cubicBezTo>
                  <a:pt x="5537200" y="1964267"/>
                  <a:pt x="5547789" y="1986853"/>
                  <a:pt x="5562600" y="2006600"/>
                </a:cubicBezTo>
                <a:cubicBezTo>
                  <a:pt x="5582537" y="2033183"/>
                  <a:pt x="5686504" y="2118011"/>
                  <a:pt x="5689600" y="2120900"/>
                </a:cubicBezTo>
                <a:cubicBezTo>
                  <a:pt x="5724614" y="2153579"/>
                  <a:pt x="5766558" y="2181431"/>
                  <a:pt x="5791200" y="2222500"/>
                </a:cubicBezTo>
                <a:lnTo>
                  <a:pt x="5829300" y="2286000"/>
                </a:lnTo>
                <a:cubicBezTo>
                  <a:pt x="5850965" y="2372661"/>
                  <a:pt x="5829450" y="2302213"/>
                  <a:pt x="5867400" y="2387600"/>
                </a:cubicBezTo>
                <a:cubicBezTo>
                  <a:pt x="5876659" y="2408432"/>
                  <a:pt x="5885591" y="2429473"/>
                  <a:pt x="5892800" y="2451100"/>
                </a:cubicBezTo>
                <a:cubicBezTo>
                  <a:pt x="5898320" y="2467659"/>
                  <a:pt x="5898411" y="2485950"/>
                  <a:pt x="5905500" y="2501900"/>
                </a:cubicBezTo>
                <a:cubicBezTo>
                  <a:pt x="5920400" y="2535424"/>
                  <a:pt x="5978023" y="2614305"/>
                  <a:pt x="5994400" y="2641600"/>
                </a:cubicBezTo>
                <a:cubicBezTo>
                  <a:pt x="6091078" y="2802730"/>
                  <a:pt x="5957335" y="2598703"/>
                  <a:pt x="6045200" y="2730500"/>
                </a:cubicBezTo>
                <a:cubicBezTo>
                  <a:pt x="6049433" y="2747433"/>
                  <a:pt x="6047891" y="2767001"/>
                  <a:pt x="6057900" y="2781300"/>
                </a:cubicBezTo>
                <a:cubicBezTo>
                  <a:pt x="6091488" y="2829283"/>
                  <a:pt x="6139292" y="2861394"/>
                  <a:pt x="6184900" y="2895600"/>
                </a:cubicBezTo>
                <a:cubicBezTo>
                  <a:pt x="6213961" y="2953723"/>
                  <a:pt x="6212290" y="2963768"/>
                  <a:pt x="6273800" y="3009900"/>
                </a:cubicBezTo>
                <a:cubicBezTo>
                  <a:pt x="6301104" y="3030378"/>
                  <a:pt x="6335098" y="3040626"/>
                  <a:pt x="6362700" y="3060700"/>
                </a:cubicBezTo>
                <a:cubicBezTo>
                  <a:pt x="6382067" y="3074785"/>
                  <a:pt x="6394670" y="3096705"/>
                  <a:pt x="6413500" y="3111500"/>
                </a:cubicBezTo>
                <a:cubicBezTo>
                  <a:pt x="6454133" y="3143426"/>
                  <a:pt x="6500803" y="3167319"/>
                  <a:pt x="6540500" y="3200400"/>
                </a:cubicBezTo>
                <a:cubicBezTo>
                  <a:pt x="6576744" y="3230604"/>
                  <a:pt x="6613048" y="3265442"/>
                  <a:pt x="6654800" y="3289300"/>
                </a:cubicBezTo>
                <a:cubicBezTo>
                  <a:pt x="6671238" y="3298693"/>
                  <a:pt x="6689848" y="3304198"/>
                  <a:pt x="6705600" y="3314700"/>
                </a:cubicBezTo>
                <a:cubicBezTo>
                  <a:pt x="6753509" y="3346639"/>
                  <a:pt x="6794966" y="3388337"/>
                  <a:pt x="6845300" y="3416300"/>
                </a:cubicBezTo>
                <a:cubicBezTo>
                  <a:pt x="6902714" y="3448197"/>
                  <a:pt x="7027320" y="3519588"/>
                  <a:pt x="7086600" y="3543300"/>
                </a:cubicBezTo>
                <a:cubicBezTo>
                  <a:pt x="7148747" y="3568159"/>
                  <a:pt x="7211076" y="3595796"/>
                  <a:pt x="7277100" y="3606800"/>
                </a:cubicBezTo>
                <a:cubicBezTo>
                  <a:pt x="7307630" y="3611888"/>
                  <a:pt x="7370946" y="3620359"/>
                  <a:pt x="7404100" y="3632200"/>
                </a:cubicBezTo>
                <a:cubicBezTo>
                  <a:pt x="7476526" y="3658066"/>
                  <a:pt x="7568761" y="3703682"/>
                  <a:pt x="7645400" y="3721100"/>
                </a:cubicBezTo>
                <a:cubicBezTo>
                  <a:pt x="7699696" y="3733440"/>
                  <a:pt x="7755467" y="3738033"/>
                  <a:pt x="7810500" y="3746500"/>
                </a:cubicBezTo>
                <a:cubicBezTo>
                  <a:pt x="7951036" y="3741815"/>
                  <a:pt x="8135110" y="3766516"/>
                  <a:pt x="8280400" y="3708400"/>
                </a:cubicBezTo>
                <a:cubicBezTo>
                  <a:pt x="8294572" y="3702731"/>
                  <a:pt x="8304848" y="3689826"/>
                  <a:pt x="8318500" y="3683000"/>
                </a:cubicBezTo>
                <a:cubicBezTo>
                  <a:pt x="8330474" y="3677013"/>
                  <a:pt x="8344626" y="3676287"/>
                  <a:pt x="8356600" y="3670300"/>
                </a:cubicBezTo>
                <a:cubicBezTo>
                  <a:pt x="8401419" y="3647890"/>
                  <a:pt x="8446863" y="3615075"/>
                  <a:pt x="8483600" y="3581400"/>
                </a:cubicBezTo>
                <a:cubicBezTo>
                  <a:pt x="8514493" y="3553082"/>
                  <a:pt x="8540305" y="3519329"/>
                  <a:pt x="8572500" y="3492500"/>
                </a:cubicBezTo>
                <a:cubicBezTo>
                  <a:pt x="8769752" y="3328124"/>
                  <a:pt x="8579890" y="3498568"/>
                  <a:pt x="8674100" y="3390900"/>
                </a:cubicBezTo>
                <a:cubicBezTo>
                  <a:pt x="8693812" y="3368372"/>
                  <a:pt x="8719106" y="3350938"/>
                  <a:pt x="8737600" y="3327400"/>
                </a:cubicBezTo>
                <a:cubicBezTo>
                  <a:pt x="8765890" y="3291394"/>
                  <a:pt x="8787736" y="3250749"/>
                  <a:pt x="8813800" y="3213100"/>
                </a:cubicBezTo>
                <a:cubicBezTo>
                  <a:pt x="8825848" y="3195697"/>
                  <a:pt x="8841764" y="3180882"/>
                  <a:pt x="8851900" y="3162300"/>
                </a:cubicBezTo>
                <a:cubicBezTo>
                  <a:pt x="8889375" y="3093595"/>
                  <a:pt x="8893345" y="3058016"/>
                  <a:pt x="8915400" y="2984500"/>
                </a:cubicBezTo>
                <a:cubicBezTo>
                  <a:pt x="8919247" y="2971678"/>
                  <a:pt x="8923867" y="2959100"/>
                  <a:pt x="8928100" y="2946400"/>
                </a:cubicBezTo>
                <a:cubicBezTo>
                  <a:pt x="8940099" y="2826405"/>
                  <a:pt x="8955063" y="2696894"/>
                  <a:pt x="8953500" y="2578100"/>
                </a:cubicBezTo>
                <a:cubicBezTo>
                  <a:pt x="8950323" y="2336672"/>
                  <a:pt x="8942706" y="2095206"/>
                  <a:pt x="8928100" y="1854200"/>
                </a:cubicBezTo>
                <a:cubicBezTo>
                  <a:pt x="8925739" y="1815242"/>
                  <a:pt x="8915042" y="1776927"/>
                  <a:pt x="8902700" y="1739900"/>
                </a:cubicBezTo>
                <a:cubicBezTo>
                  <a:pt x="8889515" y="1700346"/>
                  <a:pt x="8872790" y="1661683"/>
                  <a:pt x="8851900" y="1625600"/>
                </a:cubicBezTo>
                <a:cubicBezTo>
                  <a:pt x="8731438" y="1417529"/>
                  <a:pt x="8797901" y="1571977"/>
                  <a:pt x="8724900" y="1435100"/>
                </a:cubicBezTo>
                <a:cubicBezTo>
                  <a:pt x="8702627" y="1393338"/>
                  <a:pt x="8681415" y="1350990"/>
                  <a:pt x="8661400" y="1308100"/>
                </a:cubicBezTo>
                <a:cubicBezTo>
                  <a:pt x="8651759" y="1287442"/>
                  <a:pt x="8648646" y="1263568"/>
                  <a:pt x="8636000" y="1244600"/>
                </a:cubicBezTo>
                <a:cubicBezTo>
                  <a:pt x="8614350" y="1212126"/>
                  <a:pt x="8582308" y="1187586"/>
                  <a:pt x="8559800" y="1155700"/>
                </a:cubicBezTo>
                <a:cubicBezTo>
                  <a:pt x="8531330" y="1115367"/>
                  <a:pt x="8516626" y="1065395"/>
                  <a:pt x="8483600" y="1028700"/>
                </a:cubicBezTo>
                <a:cubicBezTo>
                  <a:pt x="8439364" y="979548"/>
                  <a:pt x="8382245" y="943737"/>
                  <a:pt x="8331200" y="901700"/>
                </a:cubicBezTo>
                <a:cubicBezTo>
                  <a:pt x="8310276" y="884468"/>
                  <a:pt x="8288524" y="868253"/>
                  <a:pt x="8267700" y="850900"/>
                </a:cubicBezTo>
                <a:cubicBezTo>
                  <a:pt x="8237717" y="825914"/>
                  <a:pt x="8212267" y="794780"/>
                  <a:pt x="8178800" y="774700"/>
                </a:cubicBezTo>
                <a:cubicBezTo>
                  <a:pt x="8157633" y="762000"/>
                  <a:pt x="8135047" y="751411"/>
                  <a:pt x="8115300" y="736600"/>
                </a:cubicBezTo>
                <a:cubicBezTo>
                  <a:pt x="8100932" y="725824"/>
                  <a:pt x="8092601" y="707741"/>
                  <a:pt x="8077200" y="698500"/>
                </a:cubicBezTo>
                <a:cubicBezTo>
                  <a:pt x="8028498" y="669279"/>
                  <a:pt x="7979900" y="636075"/>
                  <a:pt x="7924800" y="622300"/>
                </a:cubicBezTo>
                <a:cubicBezTo>
                  <a:pt x="7845669" y="602517"/>
                  <a:pt x="7861006" y="609453"/>
                  <a:pt x="7759700" y="558800"/>
                </a:cubicBezTo>
                <a:cubicBezTo>
                  <a:pt x="7720717" y="539308"/>
                  <a:pt x="7684836" y="513858"/>
                  <a:pt x="7645400" y="495300"/>
                </a:cubicBezTo>
                <a:cubicBezTo>
                  <a:pt x="7612673" y="479899"/>
                  <a:pt x="7577383" y="470633"/>
                  <a:pt x="7543800" y="457200"/>
                </a:cubicBezTo>
                <a:cubicBezTo>
                  <a:pt x="7492703" y="436761"/>
                  <a:pt x="7441819" y="415758"/>
                  <a:pt x="7391400" y="393700"/>
                </a:cubicBezTo>
                <a:cubicBezTo>
                  <a:pt x="7374055" y="386112"/>
                  <a:pt x="7358327" y="374947"/>
                  <a:pt x="7340600" y="368300"/>
                </a:cubicBezTo>
                <a:cubicBezTo>
                  <a:pt x="7290462" y="349498"/>
                  <a:pt x="7238695" y="335322"/>
                  <a:pt x="7188200" y="317500"/>
                </a:cubicBezTo>
                <a:cubicBezTo>
                  <a:pt x="7025906" y="260220"/>
                  <a:pt x="7118307" y="251002"/>
                  <a:pt x="6807200" y="177800"/>
                </a:cubicBezTo>
                <a:cubicBezTo>
                  <a:pt x="6735233" y="160867"/>
                  <a:pt x="6664069" y="140061"/>
                  <a:pt x="6591300" y="127000"/>
                </a:cubicBezTo>
                <a:cubicBezTo>
                  <a:pt x="6498783" y="110394"/>
                  <a:pt x="6311900" y="88900"/>
                  <a:pt x="6311900" y="88900"/>
                </a:cubicBezTo>
                <a:cubicBezTo>
                  <a:pt x="6299200" y="84667"/>
                  <a:pt x="6286890" y="79005"/>
                  <a:pt x="6273800" y="76200"/>
                </a:cubicBezTo>
                <a:cubicBezTo>
                  <a:pt x="6098829" y="38706"/>
                  <a:pt x="6106531" y="49349"/>
                  <a:pt x="5892800" y="38100"/>
                </a:cubicBezTo>
                <a:cubicBezTo>
                  <a:pt x="5854700" y="33867"/>
                  <a:pt x="5816702" y="28584"/>
                  <a:pt x="5778500" y="25400"/>
                </a:cubicBezTo>
                <a:cubicBezTo>
                  <a:pt x="5423908" y="-4149"/>
                  <a:pt x="5147921" y="6032"/>
                  <a:pt x="4749800" y="0"/>
                </a:cubicBezTo>
                <a:lnTo>
                  <a:pt x="3340100" y="12700"/>
                </a:lnTo>
                <a:cubicBezTo>
                  <a:pt x="3259565" y="13939"/>
                  <a:pt x="3179314" y="23164"/>
                  <a:pt x="3098800" y="25400"/>
                </a:cubicBezTo>
                <a:lnTo>
                  <a:pt x="2425700" y="38100"/>
                </a:lnTo>
                <a:cubicBezTo>
                  <a:pt x="2383367" y="42333"/>
                  <a:pt x="2340558" y="43189"/>
                  <a:pt x="2298700" y="50800"/>
                </a:cubicBezTo>
                <a:cubicBezTo>
                  <a:pt x="2247181" y="60167"/>
                  <a:pt x="2197951" y="80292"/>
                  <a:pt x="2146300" y="88900"/>
                </a:cubicBezTo>
                <a:cubicBezTo>
                  <a:pt x="2120900" y="93133"/>
                  <a:pt x="2095237" y="96014"/>
                  <a:pt x="2070100" y="101600"/>
                </a:cubicBezTo>
                <a:cubicBezTo>
                  <a:pt x="2057032" y="104504"/>
                  <a:pt x="2044822" y="110453"/>
                  <a:pt x="2032000" y="114300"/>
                </a:cubicBezTo>
                <a:cubicBezTo>
                  <a:pt x="1860708" y="165688"/>
                  <a:pt x="2027837" y="110041"/>
                  <a:pt x="1841500" y="177800"/>
                </a:cubicBezTo>
                <a:cubicBezTo>
                  <a:pt x="1828919" y="182375"/>
                  <a:pt x="1815829" y="185528"/>
                  <a:pt x="1803400" y="190500"/>
                </a:cubicBezTo>
                <a:cubicBezTo>
                  <a:pt x="1748252" y="212559"/>
                  <a:pt x="1690615" y="238165"/>
                  <a:pt x="1638300" y="266700"/>
                </a:cubicBezTo>
                <a:cubicBezTo>
                  <a:pt x="1616630" y="278520"/>
                  <a:pt x="1595967" y="292100"/>
                  <a:pt x="1574800" y="304800"/>
                </a:cubicBezTo>
                <a:cubicBezTo>
                  <a:pt x="1566333" y="317500"/>
                  <a:pt x="1560887" y="332849"/>
                  <a:pt x="1549400" y="342900"/>
                </a:cubicBezTo>
                <a:cubicBezTo>
                  <a:pt x="1505058" y="381700"/>
                  <a:pt x="1467250" y="385036"/>
                  <a:pt x="1435100" y="431800"/>
                </a:cubicBezTo>
                <a:cubicBezTo>
                  <a:pt x="1404117" y="476867"/>
                  <a:pt x="1324824" y="602483"/>
                  <a:pt x="1295400" y="673100"/>
                </a:cubicBezTo>
                <a:cubicBezTo>
                  <a:pt x="1285102" y="697814"/>
                  <a:pt x="1279611" y="724311"/>
                  <a:pt x="1270000" y="749300"/>
                </a:cubicBezTo>
                <a:cubicBezTo>
                  <a:pt x="1258426" y="779391"/>
                  <a:pt x="1245241" y="808850"/>
                  <a:pt x="1231900" y="838200"/>
                </a:cubicBezTo>
                <a:cubicBezTo>
                  <a:pt x="1187648" y="935555"/>
                  <a:pt x="1197040" y="879280"/>
                  <a:pt x="1143000" y="1041400"/>
                </a:cubicBezTo>
                <a:cubicBezTo>
                  <a:pt x="1120554" y="1108738"/>
                  <a:pt x="1133978" y="1066628"/>
                  <a:pt x="1104900" y="1168400"/>
                </a:cubicBezTo>
                <a:cubicBezTo>
                  <a:pt x="1109133" y="1375833"/>
                  <a:pt x="1102273" y="1583790"/>
                  <a:pt x="1117600" y="1790700"/>
                </a:cubicBezTo>
                <a:cubicBezTo>
                  <a:pt x="1119423" y="1815317"/>
                  <a:pt x="1144661" y="1832122"/>
                  <a:pt x="1155700" y="1854200"/>
                </a:cubicBezTo>
                <a:cubicBezTo>
                  <a:pt x="1161687" y="1866174"/>
                  <a:pt x="1160181" y="1881733"/>
                  <a:pt x="1168400" y="1892300"/>
                </a:cubicBezTo>
                <a:cubicBezTo>
                  <a:pt x="1190453" y="1920654"/>
                  <a:pt x="1221853" y="1940699"/>
                  <a:pt x="1244600" y="1968500"/>
                </a:cubicBezTo>
                <a:cubicBezTo>
                  <a:pt x="1260231" y="1987605"/>
                  <a:pt x="1271661" y="2009922"/>
                  <a:pt x="1282700" y="2032000"/>
                </a:cubicBezTo>
                <a:cubicBezTo>
                  <a:pt x="1288687" y="2043974"/>
                  <a:pt x="1285934" y="2060634"/>
                  <a:pt x="1295400" y="2070100"/>
                </a:cubicBezTo>
                <a:cubicBezTo>
                  <a:pt x="1325334" y="2100034"/>
                  <a:pt x="1359136" y="2127368"/>
                  <a:pt x="1397000" y="2146300"/>
                </a:cubicBezTo>
                <a:cubicBezTo>
                  <a:pt x="1422400" y="2159000"/>
                  <a:pt x="1447250" y="2172866"/>
                  <a:pt x="1473200" y="2184400"/>
                </a:cubicBezTo>
                <a:cubicBezTo>
                  <a:pt x="1485433" y="2189837"/>
                  <a:pt x="1498313" y="2200347"/>
                  <a:pt x="1511300" y="2197100"/>
                </a:cubicBezTo>
                <a:cubicBezTo>
                  <a:pt x="1520483" y="2194804"/>
                  <a:pt x="1519767" y="2180167"/>
                  <a:pt x="1524000" y="2171700"/>
                </a:cubicBezTo>
                <a:lnTo>
                  <a:pt x="1422400" y="2070100"/>
                </a:lnTo>
                <a:lnTo>
                  <a:pt x="1524000" y="2070100"/>
                </a:lnTo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endParaRPr lang="en-GB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2916238" y="1938338"/>
            <a:ext cx="3314700" cy="4940300"/>
          </a:xfrm>
          <a:prstGeom prst="rect">
            <a:avLst/>
          </a:prstGeom>
          <a:solidFill>
            <a:schemeClr val="tx1">
              <a:alpha val="67058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/>
          <a:p>
            <a:pPr marL="3175"/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0722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 nodeType="clickPar">
                      <p:stCondLst>
                        <p:cond delay="indefinite"/>
                      </p:stCondLst>
                      <p:childTnLst>
                        <p:par>
                          <p:cTn id="5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mph" presetSubtype="0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53" dur="indefinite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4" dur="indefinite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  <p:bldP spid="26" grpId="0" animBg="1"/>
      <p:bldP spid="9" grpId="0" animBg="1"/>
      <p:bldP spid="9" grpId="1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09675"/>
            <a:ext cx="8353425" cy="865188"/>
          </a:xfrm>
          <a:noFill/>
        </p:spPr>
        <p:txBody>
          <a:bodyPr wrap="none"/>
          <a:lstStyle/>
          <a:p>
            <a:pPr marL="3175"/>
            <a:r>
              <a:rPr lang="en-GB" sz="2400" dirty="0" smtClean="0"/>
              <a:t>ERA-NET </a:t>
            </a:r>
            <a:r>
              <a:rPr lang="en-GB" sz="2400" dirty="0" err="1" smtClean="0"/>
              <a:t>Cofund</a:t>
            </a:r>
            <a:r>
              <a:rPr lang="en-GB" sz="2400" dirty="0" smtClean="0"/>
              <a:t>: unit costs for </a:t>
            </a:r>
            <a:br>
              <a:rPr lang="en-GB" sz="2400" dirty="0" smtClean="0"/>
            </a:br>
            <a:r>
              <a:rPr lang="en-GB" sz="2400" dirty="0" smtClean="0"/>
              <a:t>additional activities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84188" y="2122488"/>
            <a:ext cx="8540750" cy="2554545"/>
          </a:xfrm>
        </p:spPr>
        <p:txBody>
          <a:bodyPr>
            <a:spAutoFit/>
          </a:bodyPr>
          <a:lstStyle/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>
                <a:solidFill>
                  <a:srgbClr val="336699"/>
                </a:solidFill>
              </a:rPr>
              <a:t>Based on historical data of a representative sample (around 30%) of the 71 ERA-NET projects under FP6 (Coordination costs declared and approved for the final payment).</a:t>
            </a:r>
          </a:p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>
                <a:solidFill>
                  <a:srgbClr val="336699"/>
                </a:solidFill>
              </a:rPr>
              <a:t>7% indirect costs were deducted, extreme amounts were excluded </a:t>
            </a:r>
          </a:p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>
                <a:solidFill>
                  <a:srgbClr val="336699"/>
                </a:solidFill>
              </a:rPr>
              <a:t>Resulting average amount of direct costs for coordination is EUR 29 783, which includes marginal costs for subcontracting of around 4,5%</a:t>
            </a:r>
          </a:p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b="1" i="0" dirty="0" smtClean="0">
                <a:solidFill>
                  <a:srgbClr val="336699"/>
                </a:solidFill>
              </a:rPr>
              <a:t>Unit costs for coordination costs </a:t>
            </a:r>
            <a:r>
              <a:rPr lang="en-GB" sz="1600" b="1" i="0" u="sng" dirty="0" smtClean="0">
                <a:solidFill>
                  <a:srgbClr val="336699"/>
                </a:solidFill>
              </a:rPr>
              <a:t>per beneficiary per year</a:t>
            </a:r>
            <a:r>
              <a:rPr lang="en-GB" sz="1600" b="1" i="0" dirty="0" smtClean="0">
                <a:solidFill>
                  <a:srgbClr val="336699"/>
                </a:solidFill>
              </a:rPr>
              <a:t>: EUR 29 000</a:t>
            </a:r>
          </a:p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>
                <a:solidFill>
                  <a:srgbClr val="336699"/>
                </a:solidFill>
              </a:rPr>
              <a:t>The flat rate of 25% for indirect costs under Horizon 2020 is applied as well as the reimbursement rate applicable to ERA-NET actions (normally 33%). </a:t>
            </a:r>
          </a:p>
          <a:p>
            <a:pPr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§"/>
            </a:pPr>
            <a:endParaRPr lang="en-GB" sz="1600" i="0" dirty="0" smtClean="0">
              <a:solidFill>
                <a:srgbClr val="336699"/>
              </a:solidFill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9072" y="4509120"/>
            <a:ext cx="8820472" cy="1865126"/>
          </a:xfrm>
          <a:prstGeom prst="rect">
            <a:avLst/>
          </a:prstGeom>
          <a:solidFill>
            <a:srgbClr val="BDDEFF"/>
          </a:solidFill>
          <a:ln>
            <a:solidFill>
              <a:srgbClr val="336699"/>
            </a:solidFill>
          </a:ln>
        </p:spPr>
        <p:txBody>
          <a:bodyPr wrap="square" rtlCol="0">
            <a:spAutoFit/>
          </a:bodyPr>
          <a:lstStyle/>
          <a:p>
            <a:pPr marL="363538" indent="-363538"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è"/>
            </a:pPr>
            <a:r>
              <a:rPr lang="en-GB" sz="1600" dirty="0" smtClean="0">
                <a:solidFill>
                  <a:srgbClr val="336699"/>
                </a:solidFill>
                <a:sym typeface="Wingdings" pitchFamily="2" charset="2"/>
              </a:rPr>
              <a:t>Maximum r</a:t>
            </a:r>
            <a:r>
              <a:rPr lang="en-GB" sz="1600" dirty="0" smtClean="0">
                <a:solidFill>
                  <a:srgbClr val="336699"/>
                </a:solidFill>
              </a:rPr>
              <a:t>eimbursement </a:t>
            </a:r>
            <a:r>
              <a:rPr lang="en-GB" sz="1600" dirty="0">
                <a:solidFill>
                  <a:srgbClr val="336699"/>
                </a:solidFill>
              </a:rPr>
              <a:t>per beneficiary per year of </a:t>
            </a:r>
            <a:r>
              <a:rPr lang="en-GB" sz="1600" dirty="0" smtClean="0">
                <a:solidFill>
                  <a:srgbClr val="336699"/>
                </a:solidFill>
              </a:rPr>
              <a:t>EURO </a:t>
            </a:r>
            <a:r>
              <a:rPr lang="en-GB" sz="1600" dirty="0">
                <a:solidFill>
                  <a:srgbClr val="336699"/>
                </a:solidFill>
              </a:rPr>
              <a:t>11 962,50. </a:t>
            </a:r>
          </a:p>
          <a:p>
            <a:pPr marL="363538" indent="-363538"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è"/>
            </a:pPr>
            <a:r>
              <a:rPr lang="en-GB" sz="1600" dirty="0">
                <a:solidFill>
                  <a:srgbClr val="336699"/>
                </a:solidFill>
              </a:rPr>
              <a:t>Annex WP H2020: </a:t>
            </a:r>
            <a:r>
              <a:rPr lang="en-GB" sz="1600" b="0" dirty="0">
                <a:solidFill>
                  <a:srgbClr val="336699"/>
                </a:solidFill>
              </a:rPr>
              <a:t>Union contribution to coordination costs for additional activities should not exceed 20% of the total Union contribution to the </a:t>
            </a:r>
            <a:r>
              <a:rPr lang="en-GB" sz="1600" b="0" dirty="0" smtClean="0">
                <a:solidFill>
                  <a:srgbClr val="336699"/>
                </a:solidFill>
              </a:rPr>
              <a:t>project.</a:t>
            </a:r>
          </a:p>
          <a:p>
            <a:pPr marL="363538" indent="-363538"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è"/>
            </a:pPr>
            <a:r>
              <a:rPr lang="en-GB" sz="1600" b="0" dirty="0" smtClean="0">
                <a:solidFill>
                  <a:srgbClr val="336699"/>
                </a:solidFill>
              </a:rPr>
              <a:t>Beneficiaries </a:t>
            </a:r>
            <a:r>
              <a:rPr lang="en-GB" sz="1600" b="0" dirty="0">
                <a:solidFill>
                  <a:srgbClr val="336699"/>
                </a:solidFill>
              </a:rPr>
              <a:t>carrying out the trans-national project themselves cannot claim coordination costs</a:t>
            </a:r>
            <a:r>
              <a:rPr lang="en-GB" sz="1600" b="0" dirty="0" smtClean="0">
                <a:solidFill>
                  <a:srgbClr val="336699"/>
                </a:solidFill>
              </a:rPr>
              <a:t>.</a:t>
            </a:r>
          </a:p>
          <a:p>
            <a:pPr marL="363538" indent="-363538">
              <a:lnSpc>
                <a:spcPct val="90000"/>
              </a:lnSpc>
              <a:buClr>
                <a:srgbClr val="336699"/>
              </a:buClr>
              <a:buFont typeface="Wingdings" pitchFamily="2" charset="2"/>
              <a:buChar char="è"/>
            </a:pPr>
            <a:r>
              <a:rPr lang="en-GB" sz="1600" dirty="0" smtClean="0">
                <a:solidFill>
                  <a:srgbClr val="336699"/>
                </a:solidFill>
                <a:sym typeface="Wingdings" pitchFamily="2" charset="2"/>
              </a:rPr>
              <a:t>Example: </a:t>
            </a:r>
            <a: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  <a:t>out </a:t>
            </a:r>
            <a:r>
              <a:rPr lang="en-GB" sz="1600" b="0" dirty="0">
                <a:solidFill>
                  <a:srgbClr val="336699"/>
                </a:solidFill>
                <a:sym typeface="Wingdings" pitchFamily="2" charset="2"/>
              </a:rPr>
              <a:t>of a total Union contribution of €5 million, a maximum of </a:t>
            </a:r>
            <a: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  <a:t/>
            </a:r>
            <a:b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</a:br>
            <a: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  <a:t>€</a:t>
            </a:r>
            <a:r>
              <a:rPr lang="en-GB" sz="1600" b="0" dirty="0">
                <a:solidFill>
                  <a:srgbClr val="336699"/>
                </a:solidFill>
                <a:sym typeface="Wingdings" pitchFamily="2" charset="2"/>
              </a:rPr>
              <a:t>1 million can be allocated to </a:t>
            </a:r>
            <a: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  <a:t>coordination </a:t>
            </a:r>
            <a:r>
              <a:rPr lang="en-GB" sz="1600" b="0" dirty="0">
                <a:solidFill>
                  <a:srgbClr val="336699"/>
                </a:solidFill>
                <a:sym typeface="Wingdings" pitchFamily="2" charset="2"/>
              </a:rPr>
              <a:t>costs, sufficient for 20 partners for four </a:t>
            </a:r>
            <a:r>
              <a:rPr lang="en-GB" sz="1600" b="0" dirty="0" smtClean="0">
                <a:solidFill>
                  <a:srgbClr val="336699"/>
                </a:solidFill>
                <a:sym typeface="Wingdings" pitchFamily="2" charset="2"/>
              </a:rPr>
              <a:t>years.</a:t>
            </a:r>
            <a:endParaRPr lang="en-GB" sz="1600" b="0" dirty="0" smtClean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98690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209675"/>
            <a:ext cx="8353425" cy="865188"/>
          </a:xfrm>
        </p:spPr>
        <p:txBody>
          <a:bodyPr wrap="none"/>
          <a:lstStyle/>
          <a:p>
            <a:pPr marL="3175">
              <a:defRPr/>
            </a:pPr>
            <a:r>
              <a:rPr lang="en-GB" sz="2400" dirty="0" smtClean="0">
                <a:solidFill>
                  <a:srgbClr val="336699"/>
                </a:solidFill>
              </a:rPr>
              <a:t>Co-funded call: Rules for providing support to or </a:t>
            </a:r>
            <a:br>
              <a:rPr lang="en-GB" sz="2400" dirty="0" smtClean="0">
                <a:solidFill>
                  <a:srgbClr val="336699"/>
                </a:solidFill>
              </a:rPr>
            </a:br>
            <a:r>
              <a:rPr lang="en-GB" sz="2400" dirty="0" smtClean="0">
                <a:solidFill>
                  <a:srgbClr val="336699"/>
                </a:solidFill>
              </a:rPr>
              <a:t>implementation of trans-national projects?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179469" y="2013074"/>
            <a:ext cx="8929035" cy="4584278"/>
            <a:chOff x="179469" y="1766991"/>
            <a:chExt cx="8929035" cy="4584278"/>
          </a:xfrm>
        </p:grpSpPr>
        <p:sp>
          <p:nvSpPr>
            <p:cNvPr id="4" name="Freeform 3"/>
            <p:cNvSpPr/>
            <p:nvPr/>
          </p:nvSpPr>
          <p:spPr>
            <a:xfrm>
              <a:off x="179469" y="1766991"/>
              <a:ext cx="8640960" cy="1258555"/>
            </a:xfrm>
            <a:custGeom>
              <a:avLst/>
              <a:gdLst>
                <a:gd name="connsiteX0" fmla="*/ 0 w 8640960"/>
                <a:gd name="connsiteY0" fmla="*/ 314639 h 1258555"/>
                <a:gd name="connsiteX1" fmla="*/ 8011683 w 8640960"/>
                <a:gd name="connsiteY1" fmla="*/ 314639 h 1258555"/>
                <a:gd name="connsiteX2" fmla="*/ 8011683 w 8640960"/>
                <a:gd name="connsiteY2" fmla="*/ 0 h 1258555"/>
                <a:gd name="connsiteX3" fmla="*/ 8640960 w 8640960"/>
                <a:gd name="connsiteY3" fmla="*/ 629278 h 1258555"/>
                <a:gd name="connsiteX4" fmla="*/ 8011683 w 8640960"/>
                <a:gd name="connsiteY4" fmla="*/ 1258555 h 1258555"/>
                <a:gd name="connsiteX5" fmla="*/ 8011683 w 8640960"/>
                <a:gd name="connsiteY5" fmla="*/ 943916 h 1258555"/>
                <a:gd name="connsiteX6" fmla="*/ 0 w 8640960"/>
                <a:gd name="connsiteY6" fmla="*/ 943916 h 1258555"/>
                <a:gd name="connsiteX7" fmla="*/ 0 w 8640960"/>
                <a:gd name="connsiteY7" fmla="*/ 314639 h 1258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640960" h="1258555">
                  <a:moveTo>
                    <a:pt x="0" y="314639"/>
                  </a:moveTo>
                  <a:lnTo>
                    <a:pt x="8011683" y="314639"/>
                  </a:lnTo>
                  <a:lnTo>
                    <a:pt x="8011683" y="0"/>
                  </a:lnTo>
                  <a:lnTo>
                    <a:pt x="8640960" y="629278"/>
                  </a:lnTo>
                  <a:lnTo>
                    <a:pt x="8011683" y="1258555"/>
                  </a:lnTo>
                  <a:lnTo>
                    <a:pt x="8011683" y="943916"/>
                  </a:lnTo>
                  <a:lnTo>
                    <a:pt x="0" y="943916"/>
                  </a:lnTo>
                  <a:lnTo>
                    <a:pt x="0" y="31463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630" tIns="402269" rIns="568639" bIns="514435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b="0" kern="1200" dirty="0" smtClean="0">
                  <a:solidFill>
                    <a:srgbClr val="4C70A7"/>
                  </a:solidFill>
                </a:rPr>
                <a:t>The beneficiaries must </a:t>
              </a:r>
              <a:endParaRPr lang="en-GB" sz="2300" kern="1200" dirty="0"/>
            </a:p>
          </p:txBody>
        </p:sp>
        <p:sp>
          <p:nvSpPr>
            <p:cNvPr id="5" name="Freeform 4"/>
            <p:cNvSpPr/>
            <p:nvPr/>
          </p:nvSpPr>
          <p:spPr>
            <a:xfrm>
              <a:off x="200814" y="2714612"/>
              <a:ext cx="3291066" cy="1763592"/>
            </a:xfrm>
            <a:custGeom>
              <a:avLst/>
              <a:gdLst>
                <a:gd name="connsiteX0" fmla="*/ 0 w 3291066"/>
                <a:gd name="connsiteY0" fmla="*/ 0 h 1763592"/>
                <a:gd name="connsiteX1" fmla="*/ 3291066 w 3291066"/>
                <a:gd name="connsiteY1" fmla="*/ 0 h 1763592"/>
                <a:gd name="connsiteX2" fmla="*/ 3291066 w 3291066"/>
                <a:gd name="connsiteY2" fmla="*/ 1763592 h 1763592"/>
                <a:gd name="connsiteX3" fmla="*/ 0 w 3291066"/>
                <a:gd name="connsiteY3" fmla="*/ 1763592 h 1763592"/>
                <a:gd name="connsiteX4" fmla="*/ 0 w 3291066"/>
                <a:gd name="connsiteY4" fmla="*/ 0 h 1763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291066" h="1763592">
                  <a:moveTo>
                    <a:pt x="0" y="0"/>
                  </a:moveTo>
                  <a:lnTo>
                    <a:pt x="3291066" y="0"/>
                  </a:lnTo>
                  <a:lnTo>
                    <a:pt x="3291066" y="1763592"/>
                  </a:lnTo>
                  <a:lnTo>
                    <a:pt x="0" y="1763592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4C70A7"/>
                  </a:solidFill>
                </a:rPr>
                <a:t>provide financial support to trans-national projects </a:t>
              </a:r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0" kern="1200" dirty="0" smtClean="0">
                  <a:solidFill>
                    <a:srgbClr val="4C70A7"/>
                  </a:solidFill>
                </a:rPr>
                <a:t>or </a:t>
              </a:r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kern="1200" dirty="0" smtClean="0">
                  <a:solidFill>
                    <a:srgbClr val="4C70A7"/>
                  </a:solidFill>
                </a:rPr>
                <a:t>implement such projects (partially or fully) themselves</a:t>
              </a:r>
              <a:endParaRPr lang="en-GB" sz="16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3502622" y="2346206"/>
              <a:ext cx="5605882" cy="1258555"/>
            </a:xfrm>
            <a:custGeom>
              <a:avLst/>
              <a:gdLst>
                <a:gd name="connsiteX0" fmla="*/ 0 w 5917503"/>
                <a:gd name="connsiteY0" fmla="*/ 314639 h 1258555"/>
                <a:gd name="connsiteX1" fmla="*/ 5288226 w 5917503"/>
                <a:gd name="connsiteY1" fmla="*/ 314639 h 1258555"/>
                <a:gd name="connsiteX2" fmla="*/ 5288226 w 5917503"/>
                <a:gd name="connsiteY2" fmla="*/ 0 h 1258555"/>
                <a:gd name="connsiteX3" fmla="*/ 5917503 w 5917503"/>
                <a:gd name="connsiteY3" fmla="*/ 629278 h 1258555"/>
                <a:gd name="connsiteX4" fmla="*/ 5288226 w 5917503"/>
                <a:gd name="connsiteY4" fmla="*/ 1258555 h 1258555"/>
                <a:gd name="connsiteX5" fmla="*/ 5288226 w 5917503"/>
                <a:gd name="connsiteY5" fmla="*/ 943916 h 1258555"/>
                <a:gd name="connsiteX6" fmla="*/ 0 w 5917503"/>
                <a:gd name="connsiteY6" fmla="*/ 943916 h 1258555"/>
                <a:gd name="connsiteX7" fmla="*/ 0 w 5917503"/>
                <a:gd name="connsiteY7" fmla="*/ 314639 h 12585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917503" h="1258555">
                  <a:moveTo>
                    <a:pt x="0" y="314639"/>
                  </a:moveTo>
                  <a:lnTo>
                    <a:pt x="5288226" y="314639"/>
                  </a:lnTo>
                  <a:lnTo>
                    <a:pt x="5288226" y="0"/>
                  </a:lnTo>
                  <a:lnTo>
                    <a:pt x="5917503" y="629278"/>
                  </a:lnTo>
                  <a:lnTo>
                    <a:pt x="5288226" y="1258555"/>
                  </a:lnTo>
                  <a:lnTo>
                    <a:pt x="5288226" y="943916"/>
                  </a:lnTo>
                  <a:lnTo>
                    <a:pt x="0" y="943916"/>
                  </a:lnTo>
                  <a:lnTo>
                    <a:pt x="0" y="314639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87630" tIns="402269" rIns="568639" bIns="514435" numCol="1" spcCol="1270" anchor="ctr" anchorCtr="0">
              <a:noAutofit/>
            </a:bodyPr>
            <a:lstStyle/>
            <a:p>
              <a:pPr lvl="0" algn="l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300" b="0" kern="1200" dirty="0" smtClean="0">
                  <a:solidFill>
                    <a:srgbClr val="4C70A7"/>
                  </a:solidFill>
                </a:rPr>
                <a:t>The proposals/projects must </a:t>
              </a:r>
              <a:endParaRPr lang="en-GB" sz="2300" kern="1200" dirty="0"/>
            </a:p>
          </p:txBody>
        </p:sp>
        <p:sp>
          <p:nvSpPr>
            <p:cNvPr id="7" name="Freeform 6"/>
            <p:cNvSpPr/>
            <p:nvPr/>
          </p:nvSpPr>
          <p:spPr>
            <a:xfrm>
              <a:off x="3491880" y="3284984"/>
              <a:ext cx="5181536" cy="3066285"/>
            </a:xfrm>
            <a:custGeom>
              <a:avLst/>
              <a:gdLst>
                <a:gd name="connsiteX0" fmla="*/ 0 w 5469568"/>
                <a:gd name="connsiteY0" fmla="*/ 0 h 3066285"/>
                <a:gd name="connsiteX1" fmla="*/ 5469568 w 5469568"/>
                <a:gd name="connsiteY1" fmla="*/ 0 h 3066285"/>
                <a:gd name="connsiteX2" fmla="*/ 5469568 w 5469568"/>
                <a:gd name="connsiteY2" fmla="*/ 3066285 h 3066285"/>
                <a:gd name="connsiteX3" fmla="*/ 0 w 5469568"/>
                <a:gd name="connsiteY3" fmla="*/ 3066285 h 3066285"/>
                <a:gd name="connsiteX4" fmla="*/ 0 w 5469568"/>
                <a:gd name="connsiteY4" fmla="*/ 0 h 3066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69568" h="3066285">
                  <a:moveTo>
                    <a:pt x="0" y="0"/>
                  </a:moveTo>
                  <a:lnTo>
                    <a:pt x="5469568" y="0"/>
                  </a:lnTo>
                  <a:lnTo>
                    <a:pt x="5469568" y="3066285"/>
                  </a:lnTo>
                  <a:lnTo>
                    <a:pt x="0" y="3066285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2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0960" tIns="60960" rIns="60960" bIns="60960" numCol="1" spcCol="1270" anchor="t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0" kern="1200" dirty="0" smtClean="0">
                  <a:solidFill>
                    <a:srgbClr val="4C70A7"/>
                  </a:solidFill>
                </a:rPr>
                <a:t>- be </a:t>
              </a:r>
              <a:r>
                <a:rPr lang="en-GB" sz="1600" b="1" kern="1200" dirty="0" smtClean="0">
                  <a:solidFill>
                    <a:srgbClr val="4C70A7"/>
                  </a:solidFill>
                </a:rPr>
                <a:t>transnational projects </a:t>
              </a:r>
              <a:r>
                <a:rPr lang="en-GB" sz="1600" b="0" kern="1200" dirty="0" smtClean="0">
                  <a:solidFill>
                    <a:srgbClr val="4C70A7"/>
                  </a:solidFill>
                </a:rPr>
                <a:t>(at least two independent entities from two different EU Member States or associated countries)</a:t>
              </a:r>
              <a:endParaRPr lang="en-GB" sz="1600" kern="1200" dirty="0"/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0" kern="1200" dirty="0" smtClean="0">
                  <a:solidFill>
                    <a:srgbClr val="4C70A7"/>
                  </a:solidFill>
                </a:rPr>
                <a:t>- be selected following a joint transnational </a:t>
              </a:r>
              <a:r>
                <a:rPr lang="en-GB" sz="1600" b="1" kern="1200" dirty="0" smtClean="0">
                  <a:solidFill>
                    <a:srgbClr val="4C70A7"/>
                  </a:solidFill>
                </a:rPr>
                <a:t>call for proposals</a:t>
              </a:r>
              <a:r>
                <a:rPr lang="en-GB" sz="1600" b="0" kern="1200" dirty="0" smtClean="0">
                  <a:solidFill>
                    <a:srgbClr val="4C70A7"/>
                  </a:solidFill>
                </a:rPr>
                <a:t>, </a:t>
              </a:r>
              <a:r>
                <a:rPr lang="en-GB" sz="1600" b="1" kern="1200" dirty="0" smtClean="0">
                  <a:solidFill>
                    <a:srgbClr val="4C70A7"/>
                  </a:solidFill>
                </a:rPr>
                <a:t>two-step procedure</a:t>
              </a:r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>
                  <a:solidFill>
                    <a:srgbClr val="4C70A7"/>
                  </a:solidFill>
                </a:rPr>
                <a:t>- </a:t>
              </a:r>
              <a:r>
                <a:rPr lang="fr-BE" sz="1600" b="0" kern="1200" dirty="0" err="1" smtClean="0">
                  <a:solidFill>
                    <a:srgbClr val="4C70A7"/>
                  </a:solidFill>
                </a:rPr>
                <a:t>be</a:t>
              </a:r>
              <a:r>
                <a:rPr lang="fr-BE" sz="1600" b="0" kern="1200" dirty="0" smtClean="0">
                  <a:solidFill>
                    <a:srgbClr val="4C70A7"/>
                  </a:solidFill>
                </a:rPr>
                <a:t> </a:t>
              </a:r>
              <a:r>
                <a:rPr lang="en-GB" sz="1600" b="0" kern="1200" noProof="0" dirty="0" smtClean="0">
                  <a:solidFill>
                    <a:srgbClr val="4C70A7"/>
                  </a:solidFill>
                </a:rPr>
                <a:t>evaluated in step 2</a:t>
              </a:r>
              <a:r>
                <a:rPr lang="fr-BE" sz="1600" b="0" kern="1200" dirty="0" smtClean="0">
                  <a:solidFill>
                    <a:srgbClr val="4C70A7"/>
                  </a:solidFill>
                </a:rPr>
                <a:t>, </a:t>
              </a:r>
              <a:r>
                <a:rPr lang="en-GB" sz="1600" b="0" kern="1200" dirty="0" smtClean="0">
                  <a:solidFill>
                    <a:srgbClr val="4C70A7"/>
                  </a:solidFill>
                </a:rPr>
                <a:t>with the assistance of at least </a:t>
              </a:r>
              <a:r>
                <a:rPr lang="en-GB" sz="1600" b="1" kern="1200" dirty="0" smtClean="0">
                  <a:solidFill>
                    <a:srgbClr val="4C70A7"/>
                  </a:solidFill>
                </a:rPr>
                <a:t>three independent experts</a:t>
              </a:r>
              <a:r>
                <a:rPr lang="en-GB" sz="1600" b="0" kern="1200" dirty="0" smtClean="0">
                  <a:solidFill>
                    <a:srgbClr val="4C70A7"/>
                  </a:solidFill>
                </a:rPr>
                <a:t>, on the basis of excellence, impact, quality and efficiency of the implementation</a:t>
              </a:r>
            </a:p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0" kern="1200" dirty="0" smtClean="0">
                  <a:solidFill>
                    <a:srgbClr val="4C70A7"/>
                  </a:solidFill>
                </a:rPr>
                <a:t>- be ranked according to the evaluation results, and </a:t>
              </a:r>
              <a:r>
                <a:rPr lang="en-GB" sz="1600" b="0" dirty="0" smtClean="0">
                  <a:solidFill>
                    <a:srgbClr val="4C70A7"/>
                  </a:solidFill>
                </a:rPr>
                <a:t>the </a:t>
              </a:r>
              <a:r>
                <a:rPr lang="en-GB" sz="1600" kern="1200" dirty="0" smtClean="0">
                  <a:solidFill>
                    <a:srgbClr val="4C70A7"/>
                  </a:solidFill>
                </a:rPr>
                <a:t>selection made follows the ranking</a:t>
              </a:r>
              <a:endParaRPr lang="en-GB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3137311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AutoShape 8"/>
          <p:cNvSpPr>
            <a:spLocks noChangeArrowheads="1"/>
          </p:cNvSpPr>
          <p:nvPr/>
        </p:nvSpPr>
        <p:spPr bwMode="auto">
          <a:xfrm>
            <a:off x="1187624" y="2420888"/>
            <a:ext cx="7848872" cy="3816424"/>
          </a:xfrm>
          <a:prstGeom prst="rightArrow">
            <a:avLst>
              <a:gd name="adj1" fmla="val 51204"/>
              <a:gd name="adj2" fmla="val 22015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1200">
              <a:solidFill>
                <a:srgbClr val="336699"/>
              </a:solidFill>
            </a:endParaRPr>
          </a:p>
        </p:txBody>
      </p:sp>
      <p:sp>
        <p:nvSpPr>
          <p:cNvPr id="15363" name="Rectangle 9"/>
          <p:cNvSpPr>
            <a:spLocks noChangeArrowheads="1"/>
          </p:cNvSpPr>
          <p:nvPr/>
        </p:nvSpPr>
        <p:spPr bwMode="auto">
          <a:xfrm>
            <a:off x="1187450" y="3378200"/>
            <a:ext cx="2376488" cy="1639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endParaRPr lang="en-US" sz="1400">
              <a:solidFill>
                <a:srgbClr val="336699"/>
              </a:solidFill>
            </a:endParaRPr>
          </a:p>
        </p:txBody>
      </p:sp>
      <p:sp>
        <p:nvSpPr>
          <p:cNvPr id="15364" name="Rectangle 10"/>
          <p:cNvSpPr>
            <a:spLocks noChangeArrowheads="1"/>
          </p:cNvSpPr>
          <p:nvPr/>
        </p:nvSpPr>
        <p:spPr bwMode="auto">
          <a:xfrm rot="-5400000">
            <a:off x="-260276" y="3870249"/>
            <a:ext cx="1958827" cy="936625"/>
          </a:xfrm>
          <a:prstGeom prst="rect">
            <a:avLst/>
          </a:prstGeom>
          <a:solidFill>
            <a:schemeClr val="bg1">
              <a:lumMod val="85000"/>
            </a:schemeClr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336699"/>
                </a:solidFill>
              </a:rPr>
              <a:t>Pre-existing </a:t>
            </a:r>
          </a:p>
          <a:p>
            <a:pPr algn="ctr"/>
            <a:r>
              <a:rPr lang="en-GB" sz="1200">
                <a:solidFill>
                  <a:srgbClr val="336699"/>
                </a:solidFill>
              </a:rPr>
              <a:t>consortium</a:t>
            </a:r>
          </a:p>
        </p:txBody>
      </p:sp>
      <p:sp>
        <p:nvSpPr>
          <p:cNvPr id="15365" name="Rectangle 11"/>
          <p:cNvSpPr>
            <a:spLocks noChangeArrowheads="1"/>
          </p:cNvSpPr>
          <p:nvPr/>
        </p:nvSpPr>
        <p:spPr bwMode="auto">
          <a:xfrm>
            <a:off x="1187450" y="3378200"/>
            <a:ext cx="2376488" cy="358775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Phase 1: call &amp; evaluation</a:t>
            </a:r>
          </a:p>
        </p:txBody>
      </p:sp>
      <p:sp>
        <p:nvSpPr>
          <p:cNvPr id="15366" name="Rectangle 12"/>
          <p:cNvSpPr>
            <a:spLocks noChangeArrowheads="1"/>
          </p:cNvSpPr>
          <p:nvPr/>
        </p:nvSpPr>
        <p:spPr bwMode="auto">
          <a:xfrm>
            <a:off x="3563938" y="3378200"/>
            <a:ext cx="4176712" cy="358775"/>
          </a:xfrm>
          <a:prstGeom prst="rect">
            <a:avLst/>
          </a:prstGeom>
          <a:solidFill>
            <a:srgbClr val="002060"/>
          </a:solidFill>
          <a:ln w="9525" algn="ctr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GB" sz="1200" dirty="0">
                <a:solidFill>
                  <a:schemeClr val="accent5"/>
                </a:solidFill>
              </a:rPr>
              <a:t>Phase 2: Transnational projects implementation</a:t>
            </a:r>
          </a:p>
        </p:txBody>
      </p:sp>
      <p:sp>
        <p:nvSpPr>
          <p:cNvPr id="15369" name="Rectangle 15"/>
          <p:cNvSpPr>
            <a:spLocks noChangeArrowheads="1"/>
          </p:cNvSpPr>
          <p:nvPr/>
        </p:nvSpPr>
        <p:spPr bwMode="auto">
          <a:xfrm rot="-5400000">
            <a:off x="942975" y="3981450"/>
            <a:ext cx="1281113" cy="7921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336699"/>
                </a:solidFill>
              </a:rPr>
              <a:t>Preparation</a:t>
            </a:r>
          </a:p>
        </p:txBody>
      </p:sp>
      <p:sp>
        <p:nvSpPr>
          <p:cNvPr id="15370" name="Rectangle 16"/>
          <p:cNvSpPr>
            <a:spLocks noChangeArrowheads="1"/>
          </p:cNvSpPr>
          <p:nvPr/>
        </p:nvSpPr>
        <p:spPr bwMode="auto">
          <a:xfrm rot="-5400000">
            <a:off x="1554956" y="4161632"/>
            <a:ext cx="1281113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BE" sz="1200">
                <a:solidFill>
                  <a:srgbClr val="336699"/>
                </a:solidFill>
              </a:rPr>
              <a:t>Publication/</a:t>
            </a:r>
          </a:p>
          <a:p>
            <a:pPr algn="ctr"/>
            <a:r>
              <a:rPr lang="en-GB" sz="1200">
                <a:solidFill>
                  <a:srgbClr val="336699"/>
                </a:solidFill>
              </a:rPr>
              <a:t>Advertising</a:t>
            </a:r>
          </a:p>
        </p:txBody>
      </p:sp>
      <p:sp>
        <p:nvSpPr>
          <p:cNvPr id="15371" name="Rectangle 17"/>
          <p:cNvSpPr>
            <a:spLocks noChangeArrowheads="1"/>
          </p:cNvSpPr>
          <p:nvPr/>
        </p:nvSpPr>
        <p:spPr bwMode="auto">
          <a:xfrm rot="-5400000">
            <a:off x="2159000" y="4333876"/>
            <a:ext cx="936625" cy="431800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336699"/>
                </a:solidFill>
              </a:rPr>
              <a:t>Step </a:t>
            </a:r>
            <a:r>
              <a:rPr lang="fr-BE" sz="1200">
                <a:solidFill>
                  <a:srgbClr val="336699"/>
                </a:solidFill>
              </a:rPr>
              <a:t>1</a:t>
            </a:r>
            <a:endParaRPr lang="en-GB" sz="1200">
              <a:solidFill>
                <a:srgbClr val="336699"/>
              </a:solidFill>
            </a:endParaRPr>
          </a:p>
        </p:txBody>
      </p:sp>
      <p:sp>
        <p:nvSpPr>
          <p:cNvPr id="15372" name="Rectangle 18"/>
          <p:cNvSpPr>
            <a:spLocks noChangeArrowheads="1"/>
          </p:cNvSpPr>
          <p:nvPr/>
        </p:nvSpPr>
        <p:spPr bwMode="auto">
          <a:xfrm rot="-5400000">
            <a:off x="2734469" y="4190207"/>
            <a:ext cx="936625" cy="719137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en-GB" sz="1200">
                <a:solidFill>
                  <a:srgbClr val="336699"/>
                </a:solidFill>
              </a:rPr>
              <a:t>Step</a:t>
            </a:r>
            <a:r>
              <a:rPr lang="fr-BE" sz="1200">
                <a:solidFill>
                  <a:srgbClr val="336699"/>
                </a:solidFill>
              </a:rPr>
              <a:t> 2</a:t>
            </a:r>
            <a:endParaRPr lang="en-GB" sz="1200">
              <a:solidFill>
                <a:srgbClr val="336699"/>
              </a:solidFill>
            </a:endParaRPr>
          </a:p>
        </p:txBody>
      </p:sp>
      <p:sp>
        <p:nvSpPr>
          <p:cNvPr id="15373" name="Text Box 19"/>
          <p:cNvSpPr txBox="1">
            <a:spLocks noChangeArrowheads="1"/>
          </p:cNvSpPr>
          <p:nvPr/>
        </p:nvSpPr>
        <p:spPr bwMode="auto">
          <a:xfrm>
            <a:off x="395288" y="6026051"/>
            <a:ext cx="1584325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GB" sz="1400">
                <a:solidFill>
                  <a:srgbClr val="336699"/>
                </a:solidFill>
                <a:latin typeface="Arial" charset="0"/>
              </a:rPr>
              <a:t>Planned budget by consortium</a:t>
            </a:r>
          </a:p>
        </p:txBody>
      </p:sp>
      <p:sp>
        <p:nvSpPr>
          <p:cNvPr id="15374" name="Line 20"/>
          <p:cNvSpPr>
            <a:spLocks noChangeShapeType="1"/>
          </p:cNvSpPr>
          <p:nvPr/>
        </p:nvSpPr>
        <p:spPr bwMode="auto">
          <a:xfrm rot="10800000">
            <a:off x="3563938" y="5438228"/>
            <a:ext cx="0" cy="54927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76" name="Text Box 22"/>
          <p:cNvSpPr txBox="1">
            <a:spLocks noChangeArrowheads="1"/>
          </p:cNvSpPr>
          <p:nvPr/>
        </p:nvSpPr>
        <p:spPr bwMode="auto">
          <a:xfrm>
            <a:off x="2187575" y="6026051"/>
            <a:ext cx="2735263" cy="5479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lnSpc>
                <a:spcPct val="70000"/>
              </a:lnSpc>
              <a:spcBef>
                <a:spcPct val="50000"/>
              </a:spcBef>
            </a:pP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Selection list</a:t>
            </a:r>
            <a:br>
              <a:rPr lang="en-GB" sz="1400" dirty="0" smtClean="0">
                <a:solidFill>
                  <a:srgbClr val="336699"/>
                </a:solidFill>
                <a:latin typeface="Arial" charset="0"/>
              </a:rPr>
            </a:b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Formal </a:t>
            </a:r>
            <a:r>
              <a:rPr lang="en-GB" sz="1400" dirty="0">
                <a:solidFill>
                  <a:srgbClr val="336699"/>
                </a:solidFill>
                <a:latin typeface="Arial" charset="0"/>
              </a:rPr>
              <a:t>financing commitments</a:t>
            </a:r>
          </a:p>
        </p:txBody>
      </p:sp>
      <p:sp>
        <p:nvSpPr>
          <p:cNvPr id="15377" name="Text Box 23"/>
          <p:cNvSpPr txBox="1">
            <a:spLocks noChangeArrowheads="1"/>
          </p:cNvSpPr>
          <p:nvPr/>
        </p:nvSpPr>
        <p:spPr bwMode="auto">
          <a:xfrm>
            <a:off x="3563888" y="5013176"/>
            <a:ext cx="4202906" cy="307777"/>
          </a:xfrm>
          <a:prstGeom prst="rect">
            <a:avLst/>
          </a:prstGeom>
          <a:solidFill>
            <a:srgbClr val="74C0C6"/>
          </a:solidFill>
          <a:ln w="28575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2</a:t>
            </a:r>
            <a:r>
              <a:rPr lang="en-GB" sz="1400" baseline="30000" dirty="0" smtClean="0">
                <a:solidFill>
                  <a:srgbClr val="336699"/>
                </a:solidFill>
                <a:latin typeface="Arial" charset="0"/>
              </a:rPr>
              <a:t>nd</a:t>
            </a: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 </a:t>
            </a:r>
            <a:r>
              <a:rPr lang="en-GB" sz="1400" dirty="0">
                <a:solidFill>
                  <a:srgbClr val="336699"/>
                </a:solidFill>
                <a:latin typeface="Arial" charset="0"/>
              </a:rPr>
              <a:t>reporting </a:t>
            </a: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period</a:t>
            </a:r>
            <a:endParaRPr lang="en-GB" sz="1400" dirty="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15378" name="Text Box 24"/>
          <p:cNvSpPr txBox="1">
            <a:spLocks noChangeArrowheads="1"/>
          </p:cNvSpPr>
          <p:nvPr/>
        </p:nvSpPr>
        <p:spPr bwMode="auto">
          <a:xfrm>
            <a:off x="6948264" y="5972151"/>
            <a:ext cx="1305164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fr-BE" sz="1400" dirty="0">
                <a:solidFill>
                  <a:srgbClr val="336699"/>
                </a:solidFill>
                <a:latin typeface="Arial" charset="0"/>
              </a:rPr>
              <a:t>Final report</a:t>
            </a:r>
            <a:br>
              <a:rPr lang="fr-BE" sz="1400" dirty="0">
                <a:solidFill>
                  <a:srgbClr val="336699"/>
                </a:solidFill>
                <a:latin typeface="Arial" charset="0"/>
              </a:rPr>
            </a:br>
            <a:r>
              <a:rPr lang="fr-BE" sz="1400" dirty="0" err="1">
                <a:solidFill>
                  <a:srgbClr val="336699"/>
                </a:solidFill>
                <a:latin typeface="Arial" charset="0"/>
              </a:rPr>
              <a:t>Funding</a:t>
            </a:r>
            <a:r>
              <a:rPr lang="fr-BE" sz="1400" dirty="0">
                <a:solidFill>
                  <a:srgbClr val="336699"/>
                </a:solidFill>
                <a:latin typeface="Arial" charset="0"/>
              </a:rPr>
              <a:t> </a:t>
            </a:r>
            <a:r>
              <a:rPr lang="fr-BE" sz="1400" dirty="0" err="1">
                <a:solidFill>
                  <a:srgbClr val="336699"/>
                </a:solidFill>
                <a:latin typeface="Arial" charset="0"/>
              </a:rPr>
              <a:t>paid</a:t>
            </a:r>
            <a:endParaRPr lang="en-GB" sz="1400" dirty="0">
              <a:solidFill>
                <a:srgbClr val="336699"/>
              </a:solidFill>
              <a:latin typeface="Arial" charset="0"/>
            </a:endParaRPr>
          </a:p>
        </p:txBody>
      </p:sp>
      <p:sp>
        <p:nvSpPr>
          <p:cNvPr id="15379" name="Line 25"/>
          <p:cNvSpPr>
            <a:spLocks noChangeShapeType="1"/>
          </p:cNvSpPr>
          <p:nvPr/>
        </p:nvSpPr>
        <p:spPr bwMode="auto">
          <a:xfrm>
            <a:off x="1187450" y="2640013"/>
            <a:ext cx="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80" name="Text Box 26"/>
          <p:cNvSpPr txBox="1">
            <a:spLocks noChangeArrowheads="1"/>
          </p:cNvSpPr>
          <p:nvPr/>
        </p:nvSpPr>
        <p:spPr bwMode="auto">
          <a:xfrm>
            <a:off x="165100" y="1257300"/>
            <a:ext cx="2102643" cy="1169551"/>
          </a:xfrm>
          <a:prstGeom prst="rect">
            <a:avLst/>
          </a:prstGeom>
          <a:noFill/>
          <a:ln w="9525" algn="ctr">
            <a:solidFill>
              <a:schemeClr val="tx1"/>
            </a:solidFill>
            <a:prstDash val="solid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de-DE" sz="1400" dirty="0" smtClean="0">
                <a:solidFill>
                  <a:srgbClr val="336699"/>
                </a:solidFill>
                <a:latin typeface="Arial" charset="0"/>
              </a:rPr>
              <a:t>ERA-NET </a:t>
            </a:r>
            <a:r>
              <a:rPr lang="de-DE" sz="1400" dirty="0" err="1" smtClean="0">
                <a:solidFill>
                  <a:srgbClr val="336699"/>
                </a:solidFill>
                <a:latin typeface="Arial" charset="0"/>
              </a:rPr>
              <a:t>Cofund</a:t>
            </a: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 GA </a:t>
            </a:r>
            <a:r>
              <a:rPr lang="en-GB" sz="1400" b="0" dirty="0" smtClean="0">
                <a:solidFill>
                  <a:srgbClr val="336699"/>
                </a:solidFill>
                <a:latin typeface="Arial" charset="0"/>
              </a:rPr>
              <a:t>Commitment</a:t>
            </a:r>
            <a:r>
              <a:rPr lang="en-GB" sz="1400" b="0" dirty="0">
                <a:solidFill>
                  <a:srgbClr val="336699"/>
                </a:solidFill>
                <a:latin typeface="Arial" charset="0"/>
              </a:rPr>
              <a:t>: planned call budget (initial national commitments)</a:t>
            </a:r>
          </a:p>
          <a:p>
            <a:pPr algn="ctr" eaLnBrk="1" hangingPunct="1"/>
            <a:r>
              <a:rPr lang="en-GB" sz="1400" dirty="0">
                <a:solidFill>
                  <a:srgbClr val="336699"/>
                </a:solidFill>
                <a:latin typeface="Arial" charset="0"/>
              </a:rPr>
              <a:t>1</a:t>
            </a:r>
            <a:r>
              <a:rPr lang="en-GB" sz="1400" baseline="30000" dirty="0">
                <a:solidFill>
                  <a:srgbClr val="336699"/>
                </a:solidFill>
                <a:latin typeface="Arial" charset="0"/>
              </a:rPr>
              <a:t>st</a:t>
            </a:r>
            <a:r>
              <a:rPr lang="en-GB" sz="1400" dirty="0">
                <a:solidFill>
                  <a:srgbClr val="336699"/>
                </a:solidFill>
                <a:latin typeface="Arial" charset="0"/>
              </a:rPr>
              <a:t> Pre-financing (10%)</a:t>
            </a:r>
          </a:p>
        </p:txBody>
      </p:sp>
      <p:sp>
        <p:nvSpPr>
          <p:cNvPr id="15381" name="Text Box 27"/>
          <p:cNvSpPr txBox="1">
            <a:spLocks noChangeArrowheads="1"/>
          </p:cNvSpPr>
          <p:nvPr/>
        </p:nvSpPr>
        <p:spPr bwMode="auto">
          <a:xfrm>
            <a:off x="2483768" y="1251917"/>
            <a:ext cx="2160588" cy="1384995"/>
          </a:xfrm>
          <a:prstGeom prst="rect">
            <a:avLst/>
          </a:prstGeom>
          <a:noFill/>
          <a:ln w="317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2</a:t>
            </a:r>
            <a:r>
              <a:rPr lang="en-GB" sz="1400" baseline="30000" dirty="0" smtClean="0">
                <a:solidFill>
                  <a:srgbClr val="336699"/>
                </a:solidFill>
                <a:latin typeface="Arial" charset="0"/>
              </a:rPr>
              <a:t>nd</a:t>
            </a: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 </a:t>
            </a:r>
            <a:r>
              <a:rPr lang="en-GB" sz="1400" dirty="0">
                <a:solidFill>
                  <a:srgbClr val="336699"/>
                </a:solidFill>
                <a:latin typeface="Arial" charset="0"/>
              </a:rPr>
              <a:t>Pre-financing </a:t>
            </a:r>
            <a:r>
              <a:rPr lang="en-GB" sz="1400" b="0" dirty="0">
                <a:solidFill>
                  <a:srgbClr val="336699"/>
                </a:solidFill>
                <a:latin typeface="Arial" charset="0"/>
              </a:rPr>
              <a:t>based on actual </a:t>
            </a:r>
            <a:r>
              <a:rPr lang="en-GB" sz="1400" b="0" dirty="0" smtClean="0">
                <a:solidFill>
                  <a:srgbClr val="336699"/>
                </a:solidFill>
                <a:latin typeface="Arial" charset="0"/>
              </a:rPr>
              <a:t>requested funding following </a:t>
            </a:r>
            <a:r>
              <a:rPr lang="en-GB" sz="1400" b="0" dirty="0">
                <a:solidFill>
                  <a:srgbClr val="336699"/>
                </a:solidFill>
                <a:latin typeface="Arial" charset="0"/>
              </a:rPr>
              <a:t>call evaluation </a:t>
            </a:r>
            <a:r>
              <a:rPr lang="en-GB" sz="1400" b="0" dirty="0" smtClean="0">
                <a:solidFill>
                  <a:srgbClr val="336699"/>
                </a:solidFill>
                <a:latin typeface="Arial" charset="0"/>
              </a:rPr>
              <a:t>results</a:t>
            </a:r>
            <a:r>
              <a:rPr lang="en-GB" sz="1400" b="0" dirty="0">
                <a:solidFill>
                  <a:srgbClr val="336699"/>
                </a:solidFill>
                <a:latin typeface="Arial" charset="0"/>
              </a:rPr>
              <a:t/>
            </a:r>
            <a:br>
              <a:rPr lang="en-GB" sz="1400" b="0" dirty="0">
                <a:solidFill>
                  <a:srgbClr val="336699"/>
                </a:solidFill>
                <a:latin typeface="Arial" charset="0"/>
              </a:rPr>
            </a:b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Default: 80</a:t>
            </a:r>
            <a:r>
              <a:rPr lang="en-GB" sz="1400" dirty="0">
                <a:solidFill>
                  <a:srgbClr val="336699"/>
                </a:solidFill>
                <a:latin typeface="Arial" charset="0"/>
              </a:rPr>
              <a:t>% of EC contribution</a:t>
            </a:r>
          </a:p>
        </p:txBody>
      </p:sp>
      <p:sp>
        <p:nvSpPr>
          <p:cNvPr id="15382" name="Text Box 28"/>
          <p:cNvSpPr txBox="1">
            <a:spLocks noChangeArrowheads="1"/>
          </p:cNvSpPr>
          <p:nvPr/>
        </p:nvSpPr>
        <p:spPr bwMode="auto">
          <a:xfrm>
            <a:off x="6516216" y="1322765"/>
            <a:ext cx="2232248" cy="1169551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Payment of the balance</a:t>
            </a:r>
            <a:br>
              <a:rPr lang="en-GB" sz="1400" dirty="0" smtClean="0">
                <a:solidFill>
                  <a:srgbClr val="336699"/>
                </a:solidFill>
                <a:latin typeface="Arial" charset="0"/>
              </a:rPr>
            </a:br>
            <a:r>
              <a:rPr lang="en-GB" sz="1400" b="0" dirty="0" smtClean="0">
                <a:solidFill>
                  <a:srgbClr val="336699"/>
                </a:solidFill>
                <a:latin typeface="Arial" charset="0"/>
              </a:rPr>
              <a:t>on the basis of financial support paid to third parties, according to national funding rules</a:t>
            </a:r>
            <a:endParaRPr lang="en-GB" sz="1400" b="0" dirty="0">
              <a:solidFill>
                <a:srgbClr val="336699"/>
              </a:solidFill>
              <a:latin typeface="Arial" charset="0"/>
            </a:endParaRPr>
          </a:p>
        </p:txBody>
      </p:sp>
      <p:cxnSp>
        <p:nvCxnSpPr>
          <p:cNvPr id="15383" name="AutoShape 29"/>
          <p:cNvCxnSpPr>
            <a:cxnSpLocks noChangeShapeType="1"/>
            <a:stCxn id="15382" idx="2"/>
            <a:endCxn id="15382" idx="2"/>
          </p:cNvCxnSpPr>
          <p:nvPr/>
        </p:nvCxnSpPr>
        <p:spPr bwMode="auto">
          <a:xfrm>
            <a:off x="7632340" y="2492316"/>
            <a:ext cx="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384" name="Rectangle 30"/>
          <p:cNvSpPr>
            <a:spLocks noChangeArrowheads="1"/>
          </p:cNvSpPr>
          <p:nvPr/>
        </p:nvSpPr>
        <p:spPr bwMode="auto">
          <a:xfrm>
            <a:off x="2411413" y="3736975"/>
            <a:ext cx="1152525" cy="347663"/>
          </a:xfrm>
          <a:prstGeom prst="rect">
            <a:avLst/>
          </a:prstGeom>
          <a:noFill/>
          <a:ln w="9525" algn="ctr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CCFFCC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fr-BE" sz="1200">
                <a:solidFill>
                  <a:srgbClr val="336699"/>
                </a:solidFill>
              </a:rPr>
              <a:t>Evaluation</a:t>
            </a:r>
            <a:endParaRPr lang="en-GB" sz="1200">
              <a:solidFill>
                <a:srgbClr val="336699"/>
              </a:solidFill>
            </a:endParaRPr>
          </a:p>
        </p:txBody>
      </p:sp>
      <p:sp>
        <p:nvSpPr>
          <p:cNvPr id="15385" name="Line 31"/>
          <p:cNvSpPr>
            <a:spLocks noChangeShapeType="1"/>
          </p:cNvSpPr>
          <p:nvPr/>
        </p:nvSpPr>
        <p:spPr bwMode="auto">
          <a:xfrm rot="10800000">
            <a:off x="1195388" y="5446166"/>
            <a:ext cx="0" cy="54133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86" name="Line 32"/>
          <p:cNvSpPr>
            <a:spLocks noChangeShapeType="1"/>
          </p:cNvSpPr>
          <p:nvPr/>
        </p:nvSpPr>
        <p:spPr bwMode="auto">
          <a:xfrm rot="10800000">
            <a:off x="7792769" y="5373216"/>
            <a:ext cx="0" cy="565149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87" name="Line 33"/>
          <p:cNvSpPr>
            <a:spLocks noChangeShapeType="1"/>
          </p:cNvSpPr>
          <p:nvPr/>
        </p:nvSpPr>
        <p:spPr bwMode="auto">
          <a:xfrm>
            <a:off x="3563938" y="2640013"/>
            <a:ext cx="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88" name="Line 34"/>
          <p:cNvSpPr>
            <a:spLocks noChangeShapeType="1"/>
          </p:cNvSpPr>
          <p:nvPr/>
        </p:nvSpPr>
        <p:spPr bwMode="auto">
          <a:xfrm>
            <a:off x="7956376" y="2640013"/>
            <a:ext cx="0" cy="7191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>
              <a:solidFill>
                <a:srgbClr val="336699"/>
              </a:solidFill>
            </a:endParaRPr>
          </a:p>
        </p:txBody>
      </p:sp>
      <p:sp>
        <p:nvSpPr>
          <p:cNvPr id="15391" name="Rectangle 38"/>
          <p:cNvSpPr>
            <a:spLocks noChangeArrowheads="1"/>
          </p:cNvSpPr>
          <p:nvPr/>
        </p:nvSpPr>
        <p:spPr bwMode="auto">
          <a:xfrm>
            <a:off x="1206500" y="3365500"/>
            <a:ext cx="2349500" cy="1652588"/>
          </a:xfrm>
          <a:prstGeom prst="rect">
            <a:avLst/>
          </a:prstGeom>
          <a:noFill/>
          <a:ln w="381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336699"/>
              </a:solidFill>
            </a:endParaRPr>
          </a:p>
        </p:txBody>
      </p:sp>
      <p:sp>
        <p:nvSpPr>
          <p:cNvPr id="15392" name="Rectangle 39"/>
          <p:cNvSpPr>
            <a:spLocks noChangeArrowheads="1"/>
          </p:cNvSpPr>
          <p:nvPr/>
        </p:nvSpPr>
        <p:spPr bwMode="auto">
          <a:xfrm>
            <a:off x="3543300" y="3365500"/>
            <a:ext cx="4216400" cy="1652588"/>
          </a:xfrm>
          <a:prstGeom prst="rect">
            <a:avLst/>
          </a:prstGeom>
          <a:noFill/>
          <a:ln w="38100" algn="ctr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>
              <a:solidFill>
                <a:srgbClr val="336699"/>
              </a:solidFill>
            </a:endParaRPr>
          </a:p>
        </p:txBody>
      </p:sp>
      <p:sp>
        <p:nvSpPr>
          <p:cNvPr id="2" name="Left Brace 1"/>
          <p:cNvSpPr/>
          <p:nvPr/>
        </p:nvSpPr>
        <p:spPr bwMode="auto">
          <a:xfrm>
            <a:off x="1206500" y="5377657"/>
            <a:ext cx="1061244" cy="1219695"/>
          </a:xfrm>
          <a:prstGeom prst="leftBrace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3175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7600" b="1" i="0" u="none" strike="noStrike" cap="none" normalizeH="0" baseline="0" smtClean="0">
              <a:ln>
                <a:noFill/>
              </a:ln>
              <a:solidFill>
                <a:srgbClr val="FFD624"/>
              </a:solidFill>
              <a:effectLst/>
              <a:latin typeface="Verdana" pitchFamily="34" charset="0"/>
            </a:endParaRPr>
          </a:p>
        </p:txBody>
      </p:sp>
      <p:sp>
        <p:nvSpPr>
          <p:cNvPr id="38" name="Text Box 23"/>
          <p:cNvSpPr txBox="1">
            <a:spLocks noChangeArrowheads="1"/>
          </p:cNvSpPr>
          <p:nvPr/>
        </p:nvSpPr>
        <p:spPr bwMode="auto">
          <a:xfrm>
            <a:off x="1206499" y="5013176"/>
            <a:ext cx="2357439" cy="304800"/>
          </a:xfrm>
          <a:prstGeom prst="rect">
            <a:avLst/>
          </a:prstGeom>
          <a:solidFill>
            <a:srgbClr val="74C0C6"/>
          </a:solidFill>
          <a:ln w="28575">
            <a:solidFill>
              <a:schemeClr val="tx1"/>
            </a:solidFill>
          </a:ln>
          <a:effectLst/>
        </p:spPr>
        <p:txBody>
          <a:bodyPr wrap="square"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/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1</a:t>
            </a:r>
            <a:r>
              <a:rPr lang="en-GB" sz="1400" baseline="30000" dirty="0" smtClean="0">
                <a:solidFill>
                  <a:srgbClr val="336699"/>
                </a:solidFill>
                <a:latin typeface="Arial" charset="0"/>
              </a:rPr>
              <a:t>st </a:t>
            </a:r>
            <a:r>
              <a:rPr lang="en-GB" sz="1400" dirty="0" smtClean="0">
                <a:solidFill>
                  <a:srgbClr val="336699"/>
                </a:solidFill>
                <a:latin typeface="Arial" charset="0"/>
              </a:rPr>
              <a:t>reporting period</a:t>
            </a:r>
            <a:endParaRPr lang="en-GB" sz="1400" dirty="0">
              <a:solidFill>
                <a:srgbClr val="336699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98062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990600"/>
            <a:ext cx="8353425" cy="865188"/>
          </a:xfrm>
          <a:noFill/>
        </p:spPr>
        <p:txBody>
          <a:bodyPr wrap="none"/>
          <a:lstStyle/>
          <a:p>
            <a:pPr marL="3175"/>
            <a:r>
              <a:rPr lang="en-GB" sz="2400" dirty="0" smtClean="0"/>
              <a:t>ERA-NET </a:t>
            </a:r>
            <a:r>
              <a:rPr lang="en-GB" sz="2400" dirty="0" err="1" smtClean="0"/>
              <a:t>Cofund</a:t>
            </a:r>
            <a:r>
              <a:rPr lang="en-GB" sz="2400" dirty="0" smtClean="0"/>
              <a:t> – Payments / Reporting 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0822" y="1772816"/>
            <a:ext cx="8629650" cy="707886"/>
          </a:xfrm>
          <a:solidFill>
            <a:srgbClr val="336699"/>
          </a:solidFill>
          <a:ln w="38100">
            <a:solidFill>
              <a:srgbClr val="336699"/>
            </a:solidFill>
          </a:ln>
        </p:spPr>
        <p:txBody>
          <a:bodyPr>
            <a:spAutoFit/>
          </a:bodyPr>
          <a:lstStyle/>
          <a:p>
            <a:pPr marL="0" indent="0" algn="ctr">
              <a:spcBef>
                <a:spcPts val="600"/>
              </a:spcBef>
              <a:buClr>
                <a:schemeClr val="accent2"/>
              </a:buClr>
              <a:buFontTx/>
              <a:buNone/>
            </a:pPr>
            <a:r>
              <a:rPr lang="en-GB" sz="2000" b="1" i="0" dirty="0" smtClean="0">
                <a:solidFill>
                  <a:schemeClr val="bg1">
                    <a:lumMod val="95000"/>
                  </a:schemeClr>
                </a:solidFill>
              </a:rPr>
              <a:t>Default: two reporting periods</a:t>
            </a:r>
            <a:br>
              <a:rPr lang="en-GB" sz="2000" b="1" i="0" dirty="0" smtClean="0">
                <a:solidFill>
                  <a:schemeClr val="bg1">
                    <a:lumMod val="95000"/>
                  </a:schemeClr>
                </a:solidFill>
              </a:rPr>
            </a:br>
            <a:r>
              <a:rPr lang="en-GB" sz="2000" b="1" i="0" dirty="0" smtClean="0">
                <a:solidFill>
                  <a:schemeClr val="bg1">
                    <a:lumMod val="95000"/>
                  </a:schemeClr>
                </a:solidFill>
              </a:rPr>
              <a:t>two </a:t>
            </a:r>
            <a:r>
              <a:rPr lang="en-GB" sz="2000" b="1" i="0" dirty="0" err="1" smtClean="0">
                <a:solidFill>
                  <a:schemeClr val="bg1">
                    <a:lumMod val="95000"/>
                  </a:schemeClr>
                </a:solidFill>
              </a:rPr>
              <a:t>prefinancing</a:t>
            </a:r>
            <a:r>
              <a:rPr lang="en-GB" sz="2000" b="1" i="0" dirty="0" smtClean="0">
                <a:solidFill>
                  <a:schemeClr val="bg1">
                    <a:lumMod val="95000"/>
                  </a:schemeClr>
                </a:solidFill>
              </a:rPr>
              <a:t> payments (10% / 80%)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04620" y="2638701"/>
            <a:ext cx="8615852" cy="3772388"/>
            <a:chOff x="204620" y="2638701"/>
            <a:chExt cx="8615852" cy="3772388"/>
          </a:xfrm>
        </p:grpSpPr>
        <p:sp>
          <p:nvSpPr>
            <p:cNvPr id="4" name="Freeform 3"/>
            <p:cNvSpPr/>
            <p:nvPr/>
          </p:nvSpPr>
          <p:spPr>
            <a:xfrm>
              <a:off x="2121032" y="2638701"/>
              <a:ext cx="6699440" cy="2181906"/>
            </a:xfrm>
            <a:custGeom>
              <a:avLst/>
              <a:gdLst>
                <a:gd name="connsiteX0" fmla="*/ 0 w 6458297"/>
                <a:gd name="connsiteY0" fmla="*/ 363651 h 2181906"/>
                <a:gd name="connsiteX1" fmla="*/ 363651 w 6458297"/>
                <a:gd name="connsiteY1" fmla="*/ 0 h 2181906"/>
                <a:gd name="connsiteX2" fmla="*/ 6094646 w 6458297"/>
                <a:gd name="connsiteY2" fmla="*/ 0 h 2181906"/>
                <a:gd name="connsiteX3" fmla="*/ 6458297 w 6458297"/>
                <a:gd name="connsiteY3" fmla="*/ 363651 h 2181906"/>
                <a:gd name="connsiteX4" fmla="*/ 6458297 w 6458297"/>
                <a:gd name="connsiteY4" fmla="*/ 1818255 h 2181906"/>
                <a:gd name="connsiteX5" fmla="*/ 6094646 w 6458297"/>
                <a:gd name="connsiteY5" fmla="*/ 2181906 h 2181906"/>
                <a:gd name="connsiteX6" fmla="*/ 363651 w 6458297"/>
                <a:gd name="connsiteY6" fmla="*/ 2181906 h 2181906"/>
                <a:gd name="connsiteX7" fmla="*/ 0 w 6458297"/>
                <a:gd name="connsiteY7" fmla="*/ 1818255 h 2181906"/>
                <a:gd name="connsiteX8" fmla="*/ 0 w 6458297"/>
                <a:gd name="connsiteY8" fmla="*/ 363651 h 2181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58297" h="2181906">
                  <a:moveTo>
                    <a:pt x="0" y="363651"/>
                  </a:moveTo>
                  <a:cubicBezTo>
                    <a:pt x="0" y="162812"/>
                    <a:pt x="162812" y="0"/>
                    <a:pt x="363651" y="0"/>
                  </a:cubicBezTo>
                  <a:lnTo>
                    <a:pt x="6094646" y="0"/>
                  </a:lnTo>
                  <a:cubicBezTo>
                    <a:pt x="6295485" y="0"/>
                    <a:pt x="6458297" y="162812"/>
                    <a:pt x="6458297" y="363651"/>
                  </a:cubicBezTo>
                  <a:lnTo>
                    <a:pt x="6458297" y="1818255"/>
                  </a:lnTo>
                  <a:cubicBezTo>
                    <a:pt x="6458297" y="2019094"/>
                    <a:pt x="6295485" y="2181906"/>
                    <a:pt x="6094646" y="2181906"/>
                  </a:cubicBezTo>
                  <a:lnTo>
                    <a:pt x="363651" y="2181906"/>
                  </a:lnTo>
                  <a:cubicBezTo>
                    <a:pt x="162812" y="2181906"/>
                    <a:pt x="0" y="2019094"/>
                    <a:pt x="0" y="1818255"/>
                  </a:cubicBezTo>
                  <a:lnTo>
                    <a:pt x="0" y="363651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6670" tIns="116670" rIns="116670" bIns="116670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i="0" kern="1200" dirty="0" smtClean="0">
                  <a:solidFill>
                    <a:srgbClr val="4C70A7"/>
                  </a:solidFill>
                </a:rPr>
                <a:t>periodic technical report</a:t>
              </a:r>
              <a:endParaRPr lang="en-GB" sz="160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b="0" i="0" kern="1200" dirty="0" smtClean="0">
                  <a:solidFill>
                    <a:srgbClr val="4C70A7"/>
                  </a:solidFill>
                </a:rPr>
                <a:t>the 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ranking list(s) </a:t>
              </a:r>
              <a:r>
                <a:rPr lang="en-GB" sz="1600" b="0" i="0" kern="1200" dirty="0" smtClean="0">
                  <a:solidFill>
                    <a:srgbClr val="4C70A7"/>
                  </a:solidFill>
                </a:rPr>
                <a:t>of the projects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b="0" i="0" kern="1200" dirty="0" smtClean="0">
                  <a:solidFill>
                    <a:srgbClr val="4C70A7"/>
                  </a:solidFill>
                </a:rPr>
                <a:t>the 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observers' report </a:t>
              </a:r>
              <a:r>
                <a:rPr lang="en-GB" sz="1600" b="0" i="0" kern="1200" dirty="0" smtClean="0">
                  <a:solidFill>
                    <a:srgbClr val="4C70A7"/>
                  </a:solidFill>
                </a:rPr>
                <a:t>on the evaluation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b="0" i="0" kern="1200" dirty="0" smtClean="0">
                  <a:solidFill>
                    <a:srgbClr val="4C70A7"/>
                  </a:solidFill>
                </a:rPr>
                <a:t>the 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joint selection list of the projects to be funded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b="0" i="0" kern="1200" dirty="0" smtClean="0">
                  <a:solidFill>
                    <a:srgbClr val="4C70A7"/>
                  </a:solidFill>
                </a:rPr>
                <a:t>from each beneficiary participating in the joint call, a formal and duly signed 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commitment on availability of funds</a:t>
              </a:r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b="0" i="0" kern="1200" dirty="0" smtClean="0">
                  <a:solidFill>
                    <a:srgbClr val="4C70A7"/>
                  </a:solidFill>
                </a:rPr>
                <a:t>a statement on the 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use of the previous pre-financing instalment</a:t>
              </a:r>
            </a:p>
          </p:txBody>
        </p:sp>
        <p:sp>
          <p:nvSpPr>
            <p:cNvPr id="5" name="Freeform 4"/>
            <p:cNvSpPr/>
            <p:nvPr/>
          </p:nvSpPr>
          <p:spPr>
            <a:xfrm>
              <a:off x="204630" y="2638701"/>
              <a:ext cx="1844394" cy="2181906"/>
            </a:xfrm>
            <a:custGeom>
              <a:avLst/>
              <a:gdLst>
                <a:gd name="connsiteX0" fmla="*/ 0 w 1844394"/>
                <a:gd name="connsiteY0" fmla="*/ 307405 h 2041465"/>
                <a:gd name="connsiteX1" fmla="*/ 307405 w 1844394"/>
                <a:gd name="connsiteY1" fmla="*/ 0 h 2041465"/>
                <a:gd name="connsiteX2" fmla="*/ 1536989 w 1844394"/>
                <a:gd name="connsiteY2" fmla="*/ 0 h 2041465"/>
                <a:gd name="connsiteX3" fmla="*/ 1844394 w 1844394"/>
                <a:gd name="connsiteY3" fmla="*/ 307405 h 2041465"/>
                <a:gd name="connsiteX4" fmla="*/ 1844394 w 1844394"/>
                <a:gd name="connsiteY4" fmla="*/ 1734060 h 2041465"/>
                <a:gd name="connsiteX5" fmla="*/ 1536989 w 1844394"/>
                <a:gd name="connsiteY5" fmla="*/ 2041465 h 2041465"/>
                <a:gd name="connsiteX6" fmla="*/ 307405 w 1844394"/>
                <a:gd name="connsiteY6" fmla="*/ 2041465 h 2041465"/>
                <a:gd name="connsiteX7" fmla="*/ 0 w 1844394"/>
                <a:gd name="connsiteY7" fmla="*/ 1734060 h 2041465"/>
                <a:gd name="connsiteX8" fmla="*/ 0 w 1844394"/>
                <a:gd name="connsiteY8" fmla="*/ 307405 h 2041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44394" h="2041465">
                  <a:moveTo>
                    <a:pt x="0" y="307405"/>
                  </a:moveTo>
                  <a:cubicBezTo>
                    <a:pt x="0" y="137630"/>
                    <a:pt x="137630" y="0"/>
                    <a:pt x="307405" y="0"/>
                  </a:cubicBezTo>
                  <a:lnTo>
                    <a:pt x="1536989" y="0"/>
                  </a:lnTo>
                  <a:cubicBezTo>
                    <a:pt x="1706764" y="0"/>
                    <a:pt x="1844394" y="137630"/>
                    <a:pt x="1844394" y="307405"/>
                  </a:cubicBezTo>
                  <a:lnTo>
                    <a:pt x="1844394" y="1734060"/>
                  </a:lnTo>
                  <a:cubicBezTo>
                    <a:pt x="1844394" y="1903835"/>
                    <a:pt x="1706764" y="2041465"/>
                    <a:pt x="1536989" y="2041465"/>
                  </a:cubicBezTo>
                  <a:lnTo>
                    <a:pt x="307405" y="2041465"/>
                  </a:lnTo>
                  <a:cubicBezTo>
                    <a:pt x="137630" y="2041465"/>
                    <a:pt x="0" y="1903835"/>
                    <a:pt x="0" y="1734060"/>
                  </a:cubicBezTo>
                  <a:lnTo>
                    <a:pt x="0" y="307405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50996" tIns="120516" rIns="150996" bIns="120516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i="0" kern="1200" dirty="0" smtClean="0">
                  <a:solidFill>
                    <a:srgbClr val="4C70A7"/>
                  </a:solidFill>
                </a:rPr>
                <a:t>At the end of RP1 </a:t>
              </a:r>
              <a:br>
                <a:rPr lang="en-GB" sz="1600" b="1" i="0" kern="1200" dirty="0" smtClean="0">
                  <a:solidFill>
                    <a:srgbClr val="4C70A7"/>
                  </a:solidFill>
                </a:rPr>
              </a:br>
              <a:r>
                <a:rPr lang="en-GB" sz="1600" b="1" i="0" kern="1200" dirty="0" smtClean="0">
                  <a:solidFill>
                    <a:srgbClr val="4C70A7"/>
                  </a:solidFill>
                </a:rPr>
                <a:t>(after end of evaluation)</a:t>
              </a:r>
              <a:endParaRPr lang="en-GB" sz="1600" kern="1200" dirty="0"/>
            </a:p>
          </p:txBody>
        </p:sp>
        <p:sp>
          <p:nvSpPr>
            <p:cNvPr id="6" name="Freeform 5"/>
            <p:cNvSpPr/>
            <p:nvPr/>
          </p:nvSpPr>
          <p:spPr>
            <a:xfrm>
              <a:off x="2130811" y="4995393"/>
              <a:ext cx="6689305" cy="1415696"/>
            </a:xfrm>
            <a:custGeom>
              <a:avLst/>
              <a:gdLst>
                <a:gd name="connsiteX0" fmla="*/ 0 w 6448527"/>
                <a:gd name="connsiteY0" fmla="*/ 235949 h 1415696"/>
                <a:gd name="connsiteX1" fmla="*/ 235949 w 6448527"/>
                <a:gd name="connsiteY1" fmla="*/ 0 h 1415696"/>
                <a:gd name="connsiteX2" fmla="*/ 6212578 w 6448527"/>
                <a:gd name="connsiteY2" fmla="*/ 0 h 1415696"/>
                <a:gd name="connsiteX3" fmla="*/ 6448527 w 6448527"/>
                <a:gd name="connsiteY3" fmla="*/ 235949 h 1415696"/>
                <a:gd name="connsiteX4" fmla="*/ 6448527 w 6448527"/>
                <a:gd name="connsiteY4" fmla="*/ 1179747 h 1415696"/>
                <a:gd name="connsiteX5" fmla="*/ 6212578 w 6448527"/>
                <a:gd name="connsiteY5" fmla="*/ 1415696 h 1415696"/>
                <a:gd name="connsiteX6" fmla="*/ 235949 w 6448527"/>
                <a:gd name="connsiteY6" fmla="*/ 1415696 h 1415696"/>
                <a:gd name="connsiteX7" fmla="*/ 0 w 6448527"/>
                <a:gd name="connsiteY7" fmla="*/ 1179747 h 1415696"/>
                <a:gd name="connsiteX8" fmla="*/ 0 w 6448527"/>
                <a:gd name="connsiteY8" fmla="*/ 235949 h 141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448527" h="1415696">
                  <a:moveTo>
                    <a:pt x="0" y="235949"/>
                  </a:moveTo>
                  <a:cubicBezTo>
                    <a:pt x="0" y="105638"/>
                    <a:pt x="105638" y="0"/>
                    <a:pt x="235949" y="0"/>
                  </a:cubicBezTo>
                  <a:lnTo>
                    <a:pt x="6212578" y="0"/>
                  </a:lnTo>
                  <a:cubicBezTo>
                    <a:pt x="6342889" y="0"/>
                    <a:pt x="6448527" y="105638"/>
                    <a:pt x="6448527" y="235949"/>
                  </a:cubicBezTo>
                  <a:lnTo>
                    <a:pt x="6448527" y="1179747"/>
                  </a:lnTo>
                  <a:cubicBezTo>
                    <a:pt x="6448527" y="1310058"/>
                    <a:pt x="6342889" y="1415696"/>
                    <a:pt x="6212578" y="1415696"/>
                  </a:cubicBezTo>
                  <a:lnTo>
                    <a:pt x="235949" y="1415696"/>
                  </a:lnTo>
                  <a:cubicBezTo>
                    <a:pt x="105638" y="1415696"/>
                    <a:pt x="0" y="1310058"/>
                    <a:pt x="0" y="1179747"/>
                  </a:cubicBezTo>
                  <a:lnTo>
                    <a:pt x="0" y="235949"/>
                  </a:lnTo>
                  <a:close/>
                </a:path>
              </a:pathLst>
            </a:custGeom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79267" tIns="79267" rIns="79267" bIns="79267" numCol="1" spcCol="1270" anchor="ctr" anchorCtr="0">
              <a:noAutofit/>
            </a:bodyPr>
            <a:lstStyle/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i="0" kern="1200" dirty="0" smtClean="0">
                  <a:solidFill>
                    <a:srgbClr val="4C70A7"/>
                  </a:solidFill>
                </a:rPr>
                <a:t>After the end of the evaluation</a:t>
              </a:r>
              <a:r>
                <a:rPr lang="en-GB" sz="1600" b="0" i="0" kern="1200" dirty="0" smtClean="0">
                  <a:solidFill>
                    <a:srgbClr val="4C70A7"/>
                  </a:solidFill>
                </a:rPr>
                <a:t>: information on each project selected for funding (data on each participant and abstracts of the project proposal).</a:t>
              </a:r>
              <a:endParaRPr lang="en-GB" sz="1600" b="0" kern="1200" dirty="0"/>
            </a:p>
            <a:p>
              <a:pPr marL="171450" lvl="1" indent="-171450" algn="l" defTabSz="71120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  <a:buChar char="••"/>
              </a:pPr>
              <a:r>
                <a:rPr lang="en-GB" sz="1600" i="0" kern="1200" dirty="0" smtClean="0">
                  <a:solidFill>
                    <a:srgbClr val="4C70A7"/>
                  </a:solidFill>
                </a:rPr>
                <a:t>At the end of the action: </a:t>
              </a:r>
              <a:r>
                <a:rPr lang="en-GB" sz="1600" b="0" i="0" kern="1200" dirty="0" smtClean="0">
                  <a:solidFill>
                    <a:srgbClr val="4C70A7"/>
                  </a:solidFill>
                </a:rPr>
                <a:t>information on each funded project (data on each participant and overview of results).</a:t>
              </a:r>
            </a:p>
          </p:txBody>
        </p:sp>
        <p:sp>
          <p:nvSpPr>
            <p:cNvPr id="7" name="Freeform 6"/>
            <p:cNvSpPr/>
            <p:nvPr/>
          </p:nvSpPr>
          <p:spPr>
            <a:xfrm>
              <a:off x="204620" y="4995393"/>
              <a:ext cx="1854182" cy="1415696"/>
            </a:xfrm>
            <a:custGeom>
              <a:avLst/>
              <a:gdLst>
                <a:gd name="connsiteX0" fmla="*/ 0 w 1854182"/>
                <a:gd name="connsiteY0" fmla="*/ 235954 h 1415696"/>
                <a:gd name="connsiteX1" fmla="*/ 235954 w 1854182"/>
                <a:gd name="connsiteY1" fmla="*/ 0 h 1415696"/>
                <a:gd name="connsiteX2" fmla="*/ 1618228 w 1854182"/>
                <a:gd name="connsiteY2" fmla="*/ 0 h 1415696"/>
                <a:gd name="connsiteX3" fmla="*/ 1854182 w 1854182"/>
                <a:gd name="connsiteY3" fmla="*/ 235954 h 1415696"/>
                <a:gd name="connsiteX4" fmla="*/ 1854182 w 1854182"/>
                <a:gd name="connsiteY4" fmla="*/ 1179742 h 1415696"/>
                <a:gd name="connsiteX5" fmla="*/ 1618228 w 1854182"/>
                <a:gd name="connsiteY5" fmla="*/ 1415696 h 1415696"/>
                <a:gd name="connsiteX6" fmla="*/ 235954 w 1854182"/>
                <a:gd name="connsiteY6" fmla="*/ 1415696 h 1415696"/>
                <a:gd name="connsiteX7" fmla="*/ 0 w 1854182"/>
                <a:gd name="connsiteY7" fmla="*/ 1179742 h 1415696"/>
                <a:gd name="connsiteX8" fmla="*/ 0 w 1854182"/>
                <a:gd name="connsiteY8" fmla="*/ 235954 h 14156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54182" h="1415696">
                  <a:moveTo>
                    <a:pt x="0" y="235954"/>
                  </a:moveTo>
                  <a:cubicBezTo>
                    <a:pt x="0" y="105640"/>
                    <a:pt x="105640" y="0"/>
                    <a:pt x="235954" y="0"/>
                  </a:cubicBezTo>
                  <a:lnTo>
                    <a:pt x="1618228" y="0"/>
                  </a:lnTo>
                  <a:cubicBezTo>
                    <a:pt x="1748542" y="0"/>
                    <a:pt x="1854182" y="105640"/>
                    <a:pt x="1854182" y="235954"/>
                  </a:cubicBezTo>
                  <a:lnTo>
                    <a:pt x="1854182" y="1179742"/>
                  </a:lnTo>
                  <a:cubicBezTo>
                    <a:pt x="1854182" y="1310056"/>
                    <a:pt x="1748542" y="1415696"/>
                    <a:pt x="1618228" y="1415696"/>
                  </a:cubicBezTo>
                  <a:lnTo>
                    <a:pt x="235954" y="1415696"/>
                  </a:lnTo>
                  <a:cubicBezTo>
                    <a:pt x="105640" y="1415696"/>
                    <a:pt x="0" y="1310056"/>
                    <a:pt x="0" y="1179742"/>
                  </a:cubicBezTo>
                  <a:lnTo>
                    <a:pt x="0" y="235954"/>
                  </a:lnTo>
                  <a:close/>
                </a:path>
              </a:pathLst>
            </a:cu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130069" tIns="99589" rIns="130069" bIns="99589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i="0" kern="1200" dirty="0" smtClean="0">
                  <a:solidFill>
                    <a:srgbClr val="4C70A7"/>
                  </a:solidFill>
                </a:rPr>
                <a:t>Additional requirements</a:t>
              </a:r>
              <a:endParaRPr lang="en-GB" sz="16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145580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Freeform 15"/>
          <p:cNvSpPr/>
          <p:nvPr/>
        </p:nvSpPr>
        <p:spPr>
          <a:xfrm>
            <a:off x="6552836" y="2441814"/>
            <a:ext cx="2267636" cy="3809096"/>
          </a:xfrm>
          <a:custGeom>
            <a:avLst/>
            <a:gdLst>
              <a:gd name="connsiteX0" fmla="*/ 0 w 1763580"/>
              <a:gd name="connsiteY0" fmla="*/ 0 h 1176308"/>
              <a:gd name="connsiteX1" fmla="*/ 1763580 w 1763580"/>
              <a:gd name="connsiteY1" fmla="*/ 0 h 1176308"/>
              <a:gd name="connsiteX2" fmla="*/ 1763580 w 1763580"/>
              <a:gd name="connsiteY2" fmla="*/ 1176308 h 1176308"/>
              <a:gd name="connsiteX3" fmla="*/ 0 w 1763580"/>
              <a:gd name="connsiteY3" fmla="*/ 1176308 h 1176308"/>
              <a:gd name="connsiteX4" fmla="*/ 0 w 1763580"/>
              <a:gd name="connsiteY4" fmla="*/ 0 h 11763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63580" h="1176308">
                <a:moveTo>
                  <a:pt x="0" y="0"/>
                </a:moveTo>
                <a:lnTo>
                  <a:pt x="1763580" y="0"/>
                </a:lnTo>
                <a:lnTo>
                  <a:pt x="1763580" y="1176308"/>
                </a:lnTo>
                <a:lnTo>
                  <a:pt x="0" y="1176308"/>
                </a:lnTo>
                <a:lnTo>
                  <a:pt x="0" y="0"/>
                </a:lnTo>
                <a:close/>
              </a:path>
            </a:pathLst>
          </a:custGeom>
          <a:solidFill>
            <a:srgbClr val="BDDEFF">
              <a:alpha val="90000"/>
            </a:srgbClr>
          </a:solidFill>
        </p:spPr>
        <p:style>
          <a:lnRef idx="2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lnRef>
          <a:fillRef idx="1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fillRef>
          <a:effectRef idx="0"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82173" tIns="85344" rIns="85344" bIns="85344" numCol="1" spcCol="1270" anchor="t" anchorCtr="0">
            <a:noAutofit/>
          </a:bodyPr>
          <a:lstStyle/>
          <a:p>
            <a:pPr marL="265113" lvl="0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</a:pPr>
            <a:endParaRPr lang="en-GB" sz="1600" i="0" kern="1200" dirty="0" smtClean="0">
              <a:solidFill>
                <a:srgbClr val="4C70A7"/>
              </a:solidFill>
            </a:endParaRPr>
          </a:p>
          <a:p>
            <a:pPr marL="176213" lvl="0" indent="-176213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endParaRPr lang="en-GB" sz="1600" b="0" dirty="0">
              <a:solidFill>
                <a:srgbClr val="4C70A7"/>
              </a:solidFill>
            </a:endParaRPr>
          </a:p>
          <a:p>
            <a:pPr marL="176213" lvl="0" indent="-176213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de-DE" sz="1600" b="0" dirty="0" smtClean="0">
                <a:solidFill>
                  <a:srgbClr val="4C70A7"/>
                </a:solidFill>
              </a:rPr>
              <a:t>Additional </a:t>
            </a:r>
            <a:r>
              <a:rPr lang="de-DE" sz="1600" b="0" dirty="0" err="1" smtClean="0">
                <a:solidFill>
                  <a:srgbClr val="4C70A7"/>
                </a:solidFill>
              </a:rPr>
              <a:t>promotion</a:t>
            </a:r>
            <a:r>
              <a:rPr lang="de-DE" sz="1600" b="0" dirty="0" smtClean="0">
                <a:solidFill>
                  <a:srgbClr val="4C70A7"/>
                </a:solidFill>
              </a:rPr>
              <a:t> via ERA-LEARN &amp; NETWATCH</a:t>
            </a:r>
          </a:p>
          <a:p>
            <a:pPr marL="176213" lvl="0" indent="-176213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de-DE" sz="1600" b="0" i="0" kern="1200" dirty="0" err="1" smtClean="0">
                <a:solidFill>
                  <a:srgbClr val="4C70A7"/>
                </a:solidFill>
              </a:rPr>
              <a:t>Launching</a:t>
            </a:r>
            <a:r>
              <a:rPr lang="de-DE" sz="1600" b="0" i="0" kern="1200" dirty="0" smtClean="0">
                <a:solidFill>
                  <a:srgbClr val="4C70A7"/>
                </a:solidFill>
              </a:rPr>
              <a:t> </a:t>
            </a:r>
            <a:r>
              <a:rPr lang="de-DE" sz="1600" b="0" i="0" kern="1200" dirty="0" err="1" smtClean="0">
                <a:solidFill>
                  <a:srgbClr val="4C70A7"/>
                </a:solidFill>
              </a:rPr>
              <a:t>event</a:t>
            </a:r>
            <a:r>
              <a:rPr lang="de-DE" sz="1600" b="0" i="0" kern="1200" dirty="0" smtClean="0">
                <a:solidFill>
                  <a:srgbClr val="4C70A7"/>
                </a:solidFill>
              </a:rPr>
              <a:t> 16 </a:t>
            </a:r>
            <a:r>
              <a:rPr lang="de-DE" sz="1600" b="0" i="0" kern="1200" dirty="0" err="1" smtClean="0">
                <a:solidFill>
                  <a:srgbClr val="4C70A7"/>
                </a:solidFill>
              </a:rPr>
              <a:t>January</a:t>
            </a:r>
            <a:r>
              <a:rPr lang="de-DE" sz="1600" b="0" i="0" kern="1200" dirty="0" smtClean="0">
                <a:solidFill>
                  <a:srgbClr val="4C70A7"/>
                </a:solidFill>
              </a:rPr>
              <a:t> 2014, </a:t>
            </a:r>
            <a:r>
              <a:rPr lang="de-DE" sz="1600" b="0" i="0" kern="1200" dirty="0" err="1" smtClean="0">
                <a:solidFill>
                  <a:srgbClr val="4C70A7"/>
                </a:solidFill>
              </a:rPr>
              <a:t>Brussels</a:t>
            </a:r>
            <a:endParaRPr lang="de-DE" sz="1600" b="0" i="0" kern="1200" dirty="0" smtClean="0">
              <a:solidFill>
                <a:srgbClr val="4C70A7"/>
              </a:solidFill>
            </a:endParaRPr>
          </a:p>
          <a:p>
            <a:pPr marL="176213" lvl="0" indent="-176213" algn="l" defTabSz="533400">
              <a:lnSpc>
                <a:spcPct val="90000"/>
              </a:lnSpc>
              <a:spcBef>
                <a:spcPct val="0"/>
              </a:spcBef>
              <a:spcAft>
                <a:spcPct val="35000"/>
              </a:spcAft>
              <a:buFont typeface="Wingdings" pitchFamily="2" charset="2"/>
              <a:buChar char="§"/>
            </a:pPr>
            <a:r>
              <a:rPr lang="de-DE" sz="1600" b="0" dirty="0" smtClean="0">
                <a:solidFill>
                  <a:srgbClr val="4C70A7"/>
                </a:solidFill>
              </a:rPr>
              <a:t>Workshops, Trainings, national </a:t>
            </a:r>
            <a:r>
              <a:rPr lang="de-DE" sz="1600" b="0" dirty="0" err="1" smtClean="0">
                <a:solidFill>
                  <a:srgbClr val="4C70A7"/>
                </a:solidFill>
              </a:rPr>
              <a:t>events</a:t>
            </a:r>
            <a:endParaRPr lang="en-GB" sz="1600" i="0" kern="1200" dirty="0" smtClean="0">
              <a:solidFill>
                <a:srgbClr val="4C70A7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87706" y="1268761"/>
            <a:ext cx="6675329" cy="4982149"/>
            <a:chOff x="-188358" y="1471187"/>
            <a:chExt cx="6675329" cy="4982149"/>
          </a:xfrm>
        </p:grpSpPr>
        <p:sp>
          <p:nvSpPr>
            <p:cNvPr id="4" name="Freeform 3"/>
            <p:cNvSpPr/>
            <p:nvPr/>
          </p:nvSpPr>
          <p:spPr>
            <a:xfrm>
              <a:off x="1619672" y="2644240"/>
              <a:ext cx="2267636" cy="3809096"/>
            </a:xfrm>
            <a:custGeom>
              <a:avLst/>
              <a:gdLst>
                <a:gd name="connsiteX0" fmla="*/ 0 w 1763580"/>
                <a:gd name="connsiteY0" fmla="*/ 0 h 1176308"/>
                <a:gd name="connsiteX1" fmla="*/ 1763580 w 1763580"/>
                <a:gd name="connsiteY1" fmla="*/ 0 h 1176308"/>
                <a:gd name="connsiteX2" fmla="*/ 1763580 w 1763580"/>
                <a:gd name="connsiteY2" fmla="*/ 1176308 h 1176308"/>
                <a:gd name="connsiteX3" fmla="*/ 0 w 1763580"/>
                <a:gd name="connsiteY3" fmla="*/ 1176308 h 1176308"/>
                <a:gd name="connsiteX4" fmla="*/ 0 w 1763580"/>
                <a:gd name="connsiteY4" fmla="*/ 0 h 11763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763580" h="1176308">
                  <a:moveTo>
                    <a:pt x="0" y="0"/>
                  </a:moveTo>
                  <a:lnTo>
                    <a:pt x="1763580" y="0"/>
                  </a:lnTo>
                  <a:lnTo>
                    <a:pt x="1763580" y="1176308"/>
                  </a:lnTo>
                  <a:lnTo>
                    <a:pt x="0" y="117630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DDEFF">
                <a:alpha val="90000"/>
              </a:srgbClr>
            </a:solidFill>
          </p:spPr>
          <p:style>
            <a:lnRef idx="2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alpha val="90000"/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82173" tIns="85344" rIns="85344" bIns="85344" numCol="1" spcCol="1270" anchor="t" anchorCtr="0">
              <a:noAutofit/>
            </a:bodyPr>
            <a:lstStyle/>
            <a:p>
              <a:pPr marL="363538" lvl="0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i="0" kern="1200" dirty="0" smtClean="0">
                  <a:solidFill>
                    <a:srgbClr val="4C70A7"/>
                  </a:solidFill>
                </a:rPr>
                <a:t>ERA-NET </a:t>
              </a:r>
              <a:br>
                <a:rPr lang="en-GB" sz="1600" i="0" kern="1200" dirty="0" smtClean="0">
                  <a:solidFill>
                    <a:srgbClr val="4C70A7"/>
                  </a:solidFill>
                </a:rPr>
              </a:br>
              <a:r>
                <a:rPr lang="en-GB" sz="1600" i="0" kern="1200" dirty="0" err="1" smtClean="0">
                  <a:solidFill>
                    <a:srgbClr val="4C70A7"/>
                  </a:solidFill>
                </a:rPr>
                <a:t>Cofund</a:t>
              </a:r>
              <a:r>
                <a:rPr lang="en-GB" sz="1600" i="0" kern="1200" dirty="0" smtClean="0">
                  <a:solidFill>
                    <a:srgbClr val="4C70A7"/>
                  </a:solidFill>
                </a:rPr>
                <a:t>   </a:t>
              </a:r>
              <a:br>
                <a:rPr lang="en-GB" sz="1600" i="0" kern="1200" dirty="0" smtClean="0">
                  <a:solidFill>
                    <a:srgbClr val="4C70A7"/>
                  </a:solidFill>
                </a:rPr>
              </a:br>
              <a:r>
                <a:rPr lang="en-GB" sz="1600" i="0" kern="1200" dirty="0" smtClean="0">
                  <a:solidFill>
                    <a:srgbClr val="4C70A7"/>
                  </a:solidFill>
                </a:rPr>
                <a:t>provisions</a:t>
              </a:r>
            </a:p>
            <a:p>
              <a:pPr marL="176213" lvl="0" indent="-176213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§"/>
              </a:pPr>
              <a:r>
                <a:rPr lang="de-DE" sz="1600" b="0" dirty="0" smtClean="0">
                  <a:solidFill>
                    <a:srgbClr val="4C70A7"/>
                  </a:solidFill>
                </a:rPr>
                <a:t>Grant Agreement </a:t>
              </a:r>
              <a:r>
                <a:rPr lang="de-DE" sz="1600" b="0" dirty="0" err="1" smtClean="0">
                  <a:solidFill>
                    <a:srgbClr val="4C70A7"/>
                  </a:solidFill>
                </a:rPr>
                <a:t>and</a:t>
              </a:r>
              <a:r>
                <a:rPr lang="de-DE" sz="1600" b="0" dirty="0">
                  <a:solidFill>
                    <a:srgbClr val="4C70A7"/>
                  </a:solidFill>
                </a:rPr>
                <a:t> </a:t>
              </a:r>
              <a:r>
                <a:rPr lang="de-DE" sz="1600" b="0" dirty="0" smtClean="0">
                  <a:solidFill>
                    <a:srgbClr val="4C70A7"/>
                  </a:solidFill>
                </a:rPr>
                <a:t>Annexes</a:t>
              </a:r>
            </a:p>
            <a:p>
              <a:pPr marL="176213" lvl="0" indent="-176213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§"/>
              </a:pP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Annotated</a:t>
              </a:r>
              <a:r>
                <a:rPr lang="de-DE" sz="1600" b="0" i="0" kern="1200" dirty="0" smtClean="0">
                  <a:solidFill>
                    <a:srgbClr val="4C70A7"/>
                  </a:solidFill>
                </a:rPr>
                <a:t> GA</a:t>
              </a:r>
            </a:p>
            <a:p>
              <a:pPr marL="176213" lvl="0" indent="-176213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§"/>
              </a:pPr>
              <a:r>
                <a:rPr lang="de-DE" sz="1600" b="0" dirty="0" smtClean="0">
                  <a:solidFill>
                    <a:srgbClr val="4C70A7"/>
                  </a:solidFill>
                </a:rPr>
                <a:t>Annex </a:t>
              </a:r>
              <a:r>
                <a:rPr lang="de-DE" sz="1600" b="0" dirty="0" err="1" smtClean="0">
                  <a:solidFill>
                    <a:srgbClr val="4C70A7"/>
                  </a:solidFill>
                </a:rPr>
                <a:t>to</a:t>
              </a:r>
              <a:r>
                <a:rPr lang="de-DE" sz="1600" b="0" dirty="0" smtClean="0">
                  <a:solidFill>
                    <a:srgbClr val="4C70A7"/>
                  </a:solidFill>
                </a:rPr>
                <a:t> </a:t>
              </a:r>
              <a:r>
                <a:rPr lang="de-DE" sz="1600" b="0" dirty="0" err="1" smtClean="0">
                  <a:solidFill>
                    <a:srgbClr val="4C70A7"/>
                  </a:solidFill>
                </a:rPr>
                <a:t>the</a:t>
              </a:r>
              <a:r>
                <a:rPr lang="de-DE" sz="1600" b="0" dirty="0" smtClean="0">
                  <a:solidFill>
                    <a:srgbClr val="4C70A7"/>
                  </a:solidFill>
                </a:rPr>
                <a:t> WP 2014/15</a:t>
              </a:r>
            </a:p>
            <a:p>
              <a:pPr marL="176213" lvl="0" indent="-176213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§"/>
              </a:pP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Proposal</a:t>
              </a:r>
              <a:r>
                <a:rPr lang="de-DE" sz="1600" b="0" i="0" kern="1200" dirty="0" smtClean="0">
                  <a:solidFill>
                    <a:srgbClr val="4C70A7"/>
                  </a:solidFill>
                </a:rPr>
                <a:t> </a:t>
              </a: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submisison</a:t>
              </a:r>
              <a:r>
                <a:rPr lang="de-DE" sz="1600" b="0" i="0" kern="1200" dirty="0" smtClean="0">
                  <a:solidFill>
                    <a:srgbClr val="4C70A7"/>
                  </a:solidFill>
                </a:rPr>
                <a:t> </a:t>
              </a: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forms</a:t>
              </a:r>
              <a:r>
                <a:rPr lang="de-DE" sz="1600" b="0" i="0" kern="1200" dirty="0" smtClean="0">
                  <a:solidFill>
                    <a:srgbClr val="4C70A7"/>
                  </a:solidFill>
                </a:rPr>
                <a:t> </a:t>
              </a: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and</a:t>
              </a:r>
              <a:r>
                <a:rPr lang="de-DE" sz="1600" b="0" i="0" kern="1200" dirty="0" smtClean="0">
                  <a:solidFill>
                    <a:srgbClr val="4C70A7"/>
                  </a:solidFill>
                </a:rPr>
                <a:t> </a:t>
              </a:r>
              <a:r>
                <a:rPr lang="de-DE" sz="1600" b="0" i="0" kern="1200" dirty="0" err="1" smtClean="0">
                  <a:solidFill>
                    <a:srgbClr val="4C70A7"/>
                  </a:solidFill>
                </a:rPr>
                <a:t>templates</a:t>
              </a:r>
              <a:endParaRPr lang="de-DE" sz="1600" b="0" i="0" kern="1200" dirty="0" smtClean="0">
                <a:solidFill>
                  <a:srgbClr val="4C70A7"/>
                </a:solidFill>
              </a:endParaRPr>
            </a:p>
            <a:p>
              <a:pPr marL="176213" lvl="0" indent="-176213" algn="l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Font typeface="Wingdings" pitchFamily="2" charset="2"/>
                <a:buChar char="§"/>
              </a:pPr>
              <a:r>
                <a:rPr lang="de-DE" sz="1600" b="0" dirty="0" smtClean="0">
                  <a:solidFill>
                    <a:srgbClr val="4C70A7"/>
                  </a:solidFill>
                </a:rPr>
                <a:t>Guidelines, FAQ</a:t>
              </a:r>
              <a:endParaRPr lang="en-GB" sz="1600" i="0" kern="1200" dirty="0" smtClean="0">
                <a:solidFill>
                  <a:srgbClr val="4C70A7"/>
                </a:solidFill>
              </a:endParaRPr>
            </a:p>
          </p:txBody>
        </p:sp>
        <p:sp>
          <p:nvSpPr>
            <p:cNvPr id="8" name="Freeform 7"/>
            <p:cNvSpPr/>
            <p:nvPr/>
          </p:nvSpPr>
          <p:spPr>
            <a:xfrm>
              <a:off x="-188358" y="1471187"/>
              <a:ext cx="2380861" cy="2317854"/>
            </a:xfrm>
            <a:custGeom>
              <a:avLst/>
              <a:gdLst>
                <a:gd name="connsiteX0" fmla="*/ 0 w 2084999"/>
                <a:gd name="connsiteY0" fmla="*/ 1014911 h 2029822"/>
                <a:gd name="connsiteX1" fmla="*/ 1042500 w 2084999"/>
                <a:gd name="connsiteY1" fmla="*/ 0 h 2029822"/>
                <a:gd name="connsiteX2" fmla="*/ 2085000 w 2084999"/>
                <a:gd name="connsiteY2" fmla="*/ 1014911 h 2029822"/>
                <a:gd name="connsiteX3" fmla="*/ 1042500 w 2084999"/>
                <a:gd name="connsiteY3" fmla="*/ 2029822 h 2029822"/>
                <a:gd name="connsiteX4" fmla="*/ 0 w 2084999"/>
                <a:gd name="connsiteY4" fmla="*/ 1014911 h 2029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84999" h="2029822">
                  <a:moveTo>
                    <a:pt x="0" y="1014911"/>
                  </a:moveTo>
                  <a:cubicBezTo>
                    <a:pt x="0" y="454391"/>
                    <a:pt x="466743" y="0"/>
                    <a:pt x="1042500" y="0"/>
                  </a:cubicBezTo>
                  <a:cubicBezTo>
                    <a:pt x="1618257" y="0"/>
                    <a:pt x="2085000" y="454391"/>
                    <a:pt x="2085000" y="1014911"/>
                  </a:cubicBezTo>
                  <a:cubicBezTo>
                    <a:pt x="2085000" y="1575431"/>
                    <a:pt x="1618257" y="2029822"/>
                    <a:pt x="1042500" y="2029822"/>
                  </a:cubicBezTo>
                  <a:cubicBezTo>
                    <a:pt x="466743" y="2029822"/>
                    <a:pt x="0" y="1575431"/>
                    <a:pt x="0" y="1014911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5341" tIns="297261" rIns="305341" bIns="297261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b="1" i="0" kern="1200" dirty="0" smtClean="0">
                  <a:solidFill>
                    <a:srgbClr val="336699"/>
                  </a:solidFill>
                </a:rPr>
                <a:t>Important documents for proposers</a:t>
              </a:r>
              <a:endParaRPr lang="en-GB" sz="1800" kern="1200" dirty="0">
                <a:solidFill>
                  <a:srgbClr val="336699"/>
                </a:solidFill>
              </a:endParaRPr>
            </a:p>
          </p:txBody>
        </p:sp>
        <p:sp>
          <p:nvSpPr>
            <p:cNvPr id="13" name="Freeform 12"/>
            <p:cNvSpPr/>
            <p:nvPr/>
          </p:nvSpPr>
          <p:spPr>
            <a:xfrm>
              <a:off x="4135835" y="1482843"/>
              <a:ext cx="2351136" cy="2333469"/>
            </a:xfrm>
            <a:custGeom>
              <a:avLst/>
              <a:gdLst>
                <a:gd name="connsiteX0" fmla="*/ 0 w 2058968"/>
                <a:gd name="connsiteY0" fmla="*/ 1021748 h 2043496"/>
                <a:gd name="connsiteX1" fmla="*/ 1029484 w 2058968"/>
                <a:gd name="connsiteY1" fmla="*/ 0 h 2043496"/>
                <a:gd name="connsiteX2" fmla="*/ 2058968 w 2058968"/>
                <a:gd name="connsiteY2" fmla="*/ 1021748 h 2043496"/>
                <a:gd name="connsiteX3" fmla="*/ 1029484 w 2058968"/>
                <a:gd name="connsiteY3" fmla="*/ 2043496 h 2043496"/>
                <a:gd name="connsiteX4" fmla="*/ 0 w 2058968"/>
                <a:gd name="connsiteY4" fmla="*/ 1021748 h 2043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058968" h="2043496">
                  <a:moveTo>
                    <a:pt x="0" y="1021748"/>
                  </a:moveTo>
                  <a:cubicBezTo>
                    <a:pt x="0" y="457452"/>
                    <a:pt x="460916" y="0"/>
                    <a:pt x="1029484" y="0"/>
                  </a:cubicBezTo>
                  <a:cubicBezTo>
                    <a:pt x="1598052" y="0"/>
                    <a:pt x="2058968" y="457452"/>
                    <a:pt x="2058968" y="1021748"/>
                  </a:cubicBezTo>
                  <a:cubicBezTo>
                    <a:pt x="2058968" y="1586044"/>
                    <a:pt x="1598052" y="2043496"/>
                    <a:pt x="1029484" y="2043496"/>
                  </a:cubicBezTo>
                  <a:cubicBezTo>
                    <a:pt x="460916" y="2043496"/>
                    <a:pt x="0" y="1586044"/>
                    <a:pt x="0" y="102174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301529" tIns="299263" rIns="301529" bIns="299263" numCol="1" spcCol="1270" anchor="ctr" anchorCtr="0">
              <a:noAutofit/>
            </a:bodyPr>
            <a:lstStyle/>
            <a:p>
              <a:pPr lvl="0" algn="ctr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000" b="1" i="0" kern="1200" dirty="0" smtClean="0">
                  <a:solidFill>
                    <a:srgbClr val="336699"/>
                  </a:solidFill>
                </a:rPr>
                <a:t>Preparation for the launch of the first call</a:t>
              </a:r>
              <a:endParaRPr lang="en-GB" sz="2000" kern="1200" dirty="0">
                <a:solidFill>
                  <a:srgbClr val="336699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3814770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353425" cy="865187"/>
          </a:xfrm>
          <a:noFill/>
        </p:spPr>
        <p:txBody>
          <a:bodyPr wrap="none"/>
          <a:lstStyle/>
          <a:p>
            <a:pPr marL="3175"/>
            <a:r>
              <a:rPr lang="en-GB" sz="2600" dirty="0" smtClean="0"/>
              <a:t>Outline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989138"/>
            <a:ext cx="8543925" cy="3367076"/>
          </a:xfrm>
        </p:spPr>
        <p:txBody>
          <a:bodyPr>
            <a:spAutoFit/>
          </a:bodyPr>
          <a:lstStyle/>
          <a:p>
            <a:pPr marL="266700" indent="-2667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endParaRPr lang="en-GB" i="0" dirty="0" smtClean="0">
              <a:solidFill>
                <a:srgbClr val="336699"/>
              </a:solidFill>
            </a:endParaRPr>
          </a:p>
          <a:p>
            <a:pPr marL="266700" indent="-2667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>
                <a:solidFill>
                  <a:srgbClr val="336699"/>
                </a:solidFill>
              </a:rPr>
              <a:t>Overview on Public-Public Partnerships (P2P) under Horizon 2020 - ERA-NET &amp; Article 185 and their links to Joint Programming Initiatives</a:t>
            </a:r>
          </a:p>
          <a:p>
            <a:pPr marL="266700" indent="-2667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endParaRPr lang="en-GB" i="0" dirty="0" smtClean="0">
              <a:solidFill>
                <a:srgbClr val="336699"/>
              </a:solidFill>
            </a:endParaRPr>
          </a:p>
          <a:p>
            <a:pPr marL="266700" indent="-2667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i="0" dirty="0" smtClean="0">
                <a:solidFill>
                  <a:srgbClr val="336699"/>
                </a:solidFill>
              </a:rPr>
              <a:t>ERA-NET </a:t>
            </a:r>
            <a:r>
              <a:rPr lang="en-GB" i="0" dirty="0" err="1" smtClean="0">
                <a:solidFill>
                  <a:srgbClr val="336699"/>
                </a:solidFill>
              </a:rPr>
              <a:t>Cofund</a:t>
            </a:r>
            <a:r>
              <a:rPr lang="en-GB" i="0" dirty="0" smtClean="0">
                <a:solidFill>
                  <a:srgbClr val="336699"/>
                </a:solidFill>
              </a:rPr>
              <a:t> under Horizon 2020 – main features and changes compared to FP6 and FP7</a:t>
            </a:r>
          </a:p>
          <a:p>
            <a:pPr marL="666750" lvl="1" indent="-266700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Clr>
                <a:schemeClr val="accent2"/>
              </a:buClr>
              <a:buFont typeface="Courier New" pitchFamily="49" charset="0"/>
              <a:buChar char="o"/>
            </a:pPr>
            <a:endParaRPr lang="en-GB" sz="2400" b="0" dirty="0" smtClean="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1454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97446"/>
            <a:ext cx="8353425" cy="865187"/>
          </a:xfrm>
          <a:noFill/>
        </p:spPr>
        <p:txBody>
          <a:bodyPr wrap="none"/>
          <a:lstStyle/>
          <a:p>
            <a:pPr marL="3175"/>
            <a:r>
              <a:rPr lang="en-GB" sz="2600" dirty="0"/>
              <a:t>Use of </a:t>
            </a:r>
            <a:r>
              <a:rPr lang="en-GB" sz="2600" dirty="0" smtClean="0"/>
              <a:t>ESIF </a:t>
            </a:r>
            <a:r>
              <a:rPr lang="en-GB" sz="2600" dirty="0"/>
              <a:t>in the context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of </a:t>
            </a:r>
            <a:r>
              <a:rPr lang="en-GB" sz="2600" dirty="0"/>
              <a:t>ERA-NET </a:t>
            </a:r>
            <a:r>
              <a:rPr lang="en-GB" sz="2600" dirty="0" err="1"/>
              <a:t>Cofund</a:t>
            </a:r>
            <a:r>
              <a:rPr lang="en-GB" sz="2600" dirty="0"/>
              <a:t> actions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2132756"/>
            <a:ext cx="8229600" cy="4104556"/>
          </a:xfrm>
        </p:spPr>
        <p:txBody>
          <a:bodyPr/>
          <a:lstStyle/>
          <a:p>
            <a:pPr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/>
              <a:t>Horizon </a:t>
            </a:r>
            <a:r>
              <a:rPr lang="en-GB" sz="1600" i="0" dirty="0"/>
              <a:t>2020 and European Structural and Investment Funds (ESIF) rules </a:t>
            </a:r>
            <a:r>
              <a:rPr lang="en-GB" sz="1600" i="0" dirty="0" smtClean="0"/>
              <a:t>allow </a:t>
            </a:r>
            <a:r>
              <a:rPr lang="en-GB" sz="1600" i="0" dirty="0"/>
              <a:t>for the funding of the same action by two different Union funding sources provided there is no double funding of the same cost-item. </a:t>
            </a:r>
          </a:p>
          <a:p>
            <a:pPr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/>
              <a:t>MS </a:t>
            </a:r>
            <a:r>
              <a:rPr lang="en-GB" sz="1600" i="0" dirty="0"/>
              <a:t>may use structural funds for their contribution to the call, but only those MS contributions to the call budget that use </a:t>
            </a:r>
            <a:r>
              <a:rPr lang="en-GB" sz="1600" b="1" i="0" u="sng" dirty="0"/>
              <a:t>purely national contributions will qualify for co-funding from H2020</a:t>
            </a:r>
            <a:r>
              <a:rPr lang="en-GB" sz="1600" i="0" dirty="0"/>
              <a:t>. </a:t>
            </a:r>
            <a:endParaRPr lang="en-GB" sz="1600" i="0" dirty="0" smtClean="0"/>
          </a:p>
          <a:p>
            <a:pPr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b="1" i="0" u="sng" dirty="0" smtClean="0"/>
              <a:t>Any </a:t>
            </a:r>
            <a:r>
              <a:rPr lang="en-GB" sz="1600" b="1" i="0" u="sng" dirty="0"/>
              <a:t>call contribution a MS makes that is co-financed by structural funds does not qualify for additional funding from H2020.</a:t>
            </a:r>
          </a:p>
          <a:p>
            <a:pPr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/>
              <a:t>MS that have access to structural funds have to decide if they</a:t>
            </a:r>
          </a:p>
          <a:p>
            <a:pPr marL="982663">
              <a:buClr>
                <a:srgbClr val="336699"/>
              </a:buClr>
              <a:buFont typeface="+mj-lt"/>
              <a:buAutoNum type="alphaUcPeriod"/>
            </a:pPr>
            <a:r>
              <a:rPr lang="en-GB" sz="1600" i="0" dirty="0" smtClean="0"/>
              <a:t>use </a:t>
            </a:r>
            <a:r>
              <a:rPr lang="en-GB" sz="1600" i="0" dirty="0"/>
              <a:t>their national contribution in order to receive the H2020 funding (33% of the total funding = 50% of their national contribution), or</a:t>
            </a:r>
          </a:p>
          <a:p>
            <a:pPr marL="982663">
              <a:buClr>
                <a:srgbClr val="336699"/>
              </a:buClr>
              <a:buFont typeface="+mj-lt"/>
              <a:buAutoNum type="alphaUcPeriod"/>
            </a:pPr>
            <a:r>
              <a:rPr lang="en-GB" sz="1600" i="0" dirty="0" smtClean="0"/>
              <a:t>choose </a:t>
            </a:r>
            <a:r>
              <a:rPr lang="en-GB" sz="1600" i="0" dirty="0"/>
              <a:t>to participate in the call without H2020 funding and use the leverage they get from ESIF (50 or 75% funding rate, resulting in 100 or 300% ESIF contribution for their national contribution). </a:t>
            </a:r>
          </a:p>
          <a:p>
            <a:pPr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1600" i="0" dirty="0" smtClean="0"/>
              <a:t>Combination </a:t>
            </a:r>
            <a:r>
              <a:rPr lang="en-GB" sz="1600" i="0" dirty="0"/>
              <a:t>is possible </a:t>
            </a:r>
            <a:r>
              <a:rPr lang="en-GB" sz="1600" i="0" dirty="0" smtClean="0"/>
              <a:t>if H2020 </a:t>
            </a:r>
            <a:r>
              <a:rPr lang="en-GB" sz="1600" i="0" dirty="0"/>
              <a:t>is used to fund some projects </a:t>
            </a:r>
            <a:r>
              <a:rPr lang="en-GB" sz="1600" i="0" dirty="0" smtClean="0"/>
              <a:t>and ESIF others.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2519321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xfrm>
            <a:off x="250825" y="1125538"/>
            <a:ext cx="8353425" cy="865187"/>
          </a:xfrm>
          <a:noFill/>
        </p:spPr>
        <p:txBody>
          <a:bodyPr wrap="none"/>
          <a:lstStyle/>
          <a:p>
            <a:pPr marL="0" indent="0"/>
            <a:r>
              <a:rPr lang="en-GB" sz="2600" dirty="0"/>
              <a:t>Horizon 2020: ERA-NET </a:t>
            </a:r>
            <a:r>
              <a:rPr lang="en-GB" sz="2600" dirty="0" err="1"/>
              <a:t>Cofund</a:t>
            </a:r>
            <a:r>
              <a:rPr lang="en-GB" sz="2600" dirty="0"/>
              <a:t> </a:t>
            </a:r>
            <a:r>
              <a:rPr lang="en-GB" sz="2600" dirty="0" err="1" smtClean="0"/>
              <a:t>Infoday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1600" b="0" i="1" dirty="0" smtClean="0"/>
              <a:t>Brussels, 16 January 2014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67544" y="1916832"/>
            <a:ext cx="8229600" cy="4104556"/>
          </a:xfrm>
        </p:spPr>
        <p:txBody>
          <a:bodyPr/>
          <a:lstStyle/>
          <a:p>
            <a:pPr marL="1884363" indent="-1884363">
              <a:buFontTx/>
              <a:buNone/>
            </a:pPr>
            <a:r>
              <a:rPr lang="fr-BE" sz="1600" dirty="0"/>
              <a:t>10h00 – 11h00	</a:t>
            </a:r>
            <a:r>
              <a:rPr lang="fr-BE" sz="1600" dirty="0" smtClean="0"/>
              <a:t>Registration </a:t>
            </a:r>
            <a:r>
              <a:rPr lang="fr-BE" sz="1600" dirty="0"/>
              <a:t>of participants and </a:t>
            </a:r>
            <a:r>
              <a:rPr lang="fr-BE" sz="1600" dirty="0" err="1"/>
              <a:t>welcome</a:t>
            </a:r>
            <a:r>
              <a:rPr lang="fr-BE" sz="1600" dirty="0"/>
              <a:t> </a:t>
            </a:r>
            <a:r>
              <a:rPr lang="fr-BE" sz="1600" dirty="0" smtClean="0"/>
              <a:t>coffee</a:t>
            </a:r>
          </a:p>
          <a:p>
            <a:pPr marL="1884363" indent="-1884363">
              <a:buFontTx/>
              <a:buNone/>
            </a:pPr>
            <a:endParaRPr lang="fr-BE" sz="1600" dirty="0"/>
          </a:p>
          <a:p>
            <a:pPr marL="1884363" indent="-1884363">
              <a:buFontTx/>
              <a:buNone/>
            </a:pPr>
            <a:r>
              <a:rPr lang="fr-BE" sz="1600" b="1" i="0" dirty="0" smtClean="0"/>
              <a:t>11h00 </a:t>
            </a:r>
            <a:r>
              <a:rPr lang="fr-BE" sz="1600" b="1" i="0" dirty="0"/>
              <a:t>– 13h00	</a:t>
            </a:r>
            <a:r>
              <a:rPr lang="fr-BE" sz="1600" b="1" i="0" dirty="0" err="1" smtClean="0"/>
              <a:t>Plenary</a:t>
            </a:r>
            <a:r>
              <a:rPr lang="fr-BE" sz="1600" b="1" i="0" dirty="0" smtClean="0"/>
              <a:t> </a:t>
            </a:r>
            <a:r>
              <a:rPr lang="fr-BE" sz="1600" b="1" i="0" dirty="0"/>
              <a:t>session I: </a:t>
            </a:r>
            <a:endParaRPr lang="fr-BE" sz="1600" b="1" i="0" dirty="0" smtClean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smtClean="0"/>
              <a:t>Intro </a:t>
            </a:r>
            <a:r>
              <a:rPr lang="fr-BE" sz="1600" i="0" dirty="0"/>
              <a:t>H2020 and </a:t>
            </a:r>
            <a:r>
              <a:rPr lang="fr-BE" sz="1600" i="0" dirty="0" smtClean="0"/>
              <a:t>P2P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/>
              <a:t>ERA-NET and </a:t>
            </a:r>
            <a:r>
              <a:rPr lang="fr-BE" sz="1600" i="0" dirty="0" err="1"/>
              <a:t>JPIs</a:t>
            </a:r>
            <a:r>
              <a:rPr lang="fr-BE" sz="1600" i="0" dirty="0"/>
              <a:t> and </a:t>
            </a:r>
            <a:r>
              <a:rPr lang="fr-BE" sz="1600" i="0" dirty="0" err="1"/>
              <a:t>their</a:t>
            </a:r>
            <a:r>
              <a:rPr lang="fr-BE" sz="1600" i="0" dirty="0"/>
              <a:t> calls </a:t>
            </a:r>
            <a:endParaRPr lang="fr-BE" sz="1600" i="0" dirty="0" smtClean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smtClean="0"/>
              <a:t>ERA-NET </a:t>
            </a:r>
            <a:r>
              <a:rPr lang="fr-BE" sz="1600" i="0" dirty="0" err="1" smtClean="0"/>
              <a:t>Cofund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/>
              <a:t>WP 2014/15 and call </a:t>
            </a:r>
            <a:r>
              <a:rPr lang="fr-BE" sz="1600" i="0" dirty="0" err="1"/>
              <a:t>topics</a:t>
            </a:r>
            <a:r>
              <a:rPr lang="fr-BE" sz="1600" i="0" dirty="0"/>
              <a:t> 2014 </a:t>
            </a:r>
            <a:r>
              <a:rPr lang="fr-BE" sz="1600" i="0" dirty="0" err="1" smtClean="0"/>
              <a:t>overview</a:t>
            </a:r>
            <a:r>
              <a:rPr lang="fr-BE" sz="1600" i="0" dirty="0" smtClean="0"/>
              <a:t/>
            </a:r>
            <a:br>
              <a:rPr lang="fr-BE" sz="1600" i="0" dirty="0" smtClean="0"/>
            </a:br>
            <a:endParaRPr lang="fr-BE" sz="1600" i="0" dirty="0"/>
          </a:p>
          <a:p>
            <a:pPr marL="1884363" indent="-1884363">
              <a:buFontTx/>
              <a:buNone/>
            </a:pPr>
            <a:r>
              <a:rPr lang="fr-BE" sz="1600" dirty="0" smtClean="0"/>
              <a:t>13h00 </a:t>
            </a:r>
            <a:r>
              <a:rPr lang="fr-BE" sz="1600" dirty="0"/>
              <a:t>– 14h30	</a:t>
            </a:r>
            <a:r>
              <a:rPr lang="fr-BE" sz="1600" dirty="0" smtClean="0"/>
              <a:t>Lunch break and networking</a:t>
            </a:r>
            <a:br>
              <a:rPr lang="fr-BE" sz="1600" dirty="0" smtClean="0"/>
            </a:br>
            <a:endParaRPr lang="fr-BE" sz="1600" dirty="0"/>
          </a:p>
          <a:p>
            <a:pPr marL="1884363" indent="-1884363">
              <a:buFontTx/>
              <a:buNone/>
            </a:pPr>
            <a:r>
              <a:rPr lang="fr-BE" sz="1600" b="1" i="0" dirty="0" smtClean="0"/>
              <a:t>14h30 – </a:t>
            </a:r>
            <a:r>
              <a:rPr lang="fr-BE" sz="1600" b="1" i="0" dirty="0"/>
              <a:t>16h30	</a:t>
            </a:r>
            <a:r>
              <a:rPr lang="fr-BE" sz="1600" b="1" i="0" dirty="0" err="1" smtClean="0"/>
              <a:t>Plenary</a:t>
            </a:r>
            <a:r>
              <a:rPr lang="fr-BE" sz="1600" b="1" i="0" dirty="0" smtClean="0"/>
              <a:t> </a:t>
            </a:r>
            <a:r>
              <a:rPr lang="fr-BE" sz="1600" b="1" i="0" dirty="0"/>
              <a:t>session II:</a:t>
            </a:r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err="1"/>
              <a:t>Proposal</a:t>
            </a:r>
            <a:r>
              <a:rPr lang="fr-BE" sz="1600" i="0" dirty="0"/>
              <a:t> </a:t>
            </a:r>
            <a:r>
              <a:rPr lang="fr-BE" sz="1600" i="0" dirty="0" err="1"/>
              <a:t>preparation</a:t>
            </a:r>
            <a:r>
              <a:rPr lang="fr-BE" sz="1600" i="0" dirty="0"/>
              <a:t>, </a:t>
            </a:r>
            <a:r>
              <a:rPr lang="fr-BE" sz="1600" i="0" dirty="0" err="1"/>
              <a:t>submission</a:t>
            </a:r>
            <a:r>
              <a:rPr lang="fr-BE" sz="1600" i="0" dirty="0"/>
              <a:t> and </a:t>
            </a:r>
            <a:r>
              <a:rPr lang="fr-BE" sz="1600" i="0" dirty="0" err="1" smtClean="0"/>
              <a:t>evaluation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/>
              <a:t>Grant </a:t>
            </a:r>
            <a:r>
              <a:rPr lang="fr-BE" sz="1600" i="0" dirty="0" err="1"/>
              <a:t>preparation</a:t>
            </a:r>
            <a:r>
              <a:rPr lang="fr-BE" sz="1600" i="0" dirty="0"/>
              <a:t> and </a:t>
            </a:r>
            <a:r>
              <a:rPr lang="fr-BE" sz="1600" i="0" dirty="0" err="1" smtClean="0"/>
              <a:t>reporting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/>
              <a:t>Structural </a:t>
            </a:r>
            <a:r>
              <a:rPr lang="fr-BE" sz="1600" i="0" dirty="0" err="1" smtClean="0"/>
              <a:t>funds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smtClean="0"/>
              <a:t>NETWATCH</a:t>
            </a:r>
            <a:endParaRPr lang="fr-BE" sz="1600" i="0" dirty="0"/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smtClean="0"/>
              <a:t>ERA-LEARN</a:t>
            </a:r>
          </a:p>
          <a:p>
            <a:pPr marL="2147888" indent="-263525">
              <a:buClr>
                <a:srgbClr val="336699"/>
              </a:buClr>
              <a:buFont typeface="Wingdings" pitchFamily="2" charset="2"/>
              <a:buChar char="§"/>
            </a:pPr>
            <a:r>
              <a:rPr lang="fr-BE" sz="1600" i="0" dirty="0" smtClean="0"/>
              <a:t>Q&amp;A</a:t>
            </a:r>
            <a:endParaRPr lang="fr-BE" sz="1600" i="0" dirty="0"/>
          </a:p>
          <a:p>
            <a:pPr marL="0" indent="0">
              <a:buClr>
                <a:srgbClr val="336699"/>
              </a:buClr>
            </a:pPr>
            <a:endParaRPr lang="en-GB" sz="1600" dirty="0" smtClean="0"/>
          </a:p>
          <a:p>
            <a:pPr marL="0" indent="0">
              <a:buClr>
                <a:srgbClr val="336699"/>
              </a:buClr>
            </a:pPr>
            <a:endParaRPr lang="en-GB" sz="1600" dirty="0" smtClean="0"/>
          </a:p>
          <a:p>
            <a:pPr marL="0" indent="0">
              <a:buClr>
                <a:srgbClr val="336699"/>
              </a:buClr>
            </a:pP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xmlns="" val="1629574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276475"/>
            <a:ext cx="9144000" cy="936625"/>
          </a:xfrm>
        </p:spPr>
        <p:txBody>
          <a:bodyPr/>
          <a:lstStyle/>
          <a:p>
            <a:pPr indent="0" algn="ctr" eaLnBrk="1" hangingPunct="1"/>
            <a:r>
              <a:rPr lang="en-IE" sz="4000" b="0" smtClean="0"/>
              <a:t>Thank you for your attention!</a:t>
            </a:r>
            <a:br>
              <a:rPr lang="en-IE" sz="4000" b="0" smtClean="0"/>
            </a:br>
            <a:r>
              <a:rPr lang="en-IE" sz="4000" b="0" smtClean="0"/>
              <a:t/>
            </a:r>
            <a:br>
              <a:rPr lang="en-IE" sz="4000" b="0" smtClean="0"/>
            </a:br>
            <a:r>
              <a:rPr lang="en-IE" sz="4000" b="0" smtClean="0"/>
              <a:t>Any questions?</a:t>
            </a:r>
            <a:endParaRPr lang="en-GB" sz="4000" b="0" smtClean="0"/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2268538" y="4797425"/>
            <a:ext cx="4464050" cy="1295400"/>
          </a:xfrm>
          <a:prstGeom prst="roundRect">
            <a:avLst>
              <a:gd name="adj" fmla="val 16667"/>
            </a:avLst>
          </a:prstGeom>
          <a:noFill/>
          <a:ln w="19050">
            <a:solidFill>
              <a:srgbClr val="0F5494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19460" name="Text Box 4"/>
          <p:cNvSpPr txBox="1">
            <a:spLocks noChangeArrowheads="1"/>
          </p:cNvSpPr>
          <p:nvPr/>
        </p:nvSpPr>
        <p:spPr bwMode="auto">
          <a:xfrm>
            <a:off x="2627313" y="4797425"/>
            <a:ext cx="3671887" cy="1308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IE" sz="1600" dirty="0">
                <a:solidFill>
                  <a:srgbClr val="0F5494"/>
                </a:solidFill>
              </a:rPr>
              <a:t>Contact</a:t>
            </a:r>
            <a:r>
              <a:rPr lang="de-DE" sz="1600" dirty="0"/>
              <a:t> </a:t>
            </a:r>
          </a:p>
          <a:p>
            <a:pPr algn="ctr" eaLnBrk="1" hangingPunct="1">
              <a:spcBef>
                <a:spcPct val="50000"/>
              </a:spcBef>
            </a:pPr>
            <a:r>
              <a:rPr lang="de-DE" sz="1400" b="0" dirty="0">
                <a:solidFill>
                  <a:srgbClr val="0F5494"/>
                </a:solidFill>
              </a:rPr>
              <a:t>Jörg Niehoff</a:t>
            </a:r>
            <a:r>
              <a:rPr lang="en-GB" sz="1400" b="0" dirty="0">
                <a:solidFill>
                  <a:srgbClr val="0F5494"/>
                </a:solidFill>
              </a:rPr>
              <a:t/>
            </a:r>
            <a:br>
              <a:rPr lang="en-GB" sz="1400" b="0" dirty="0">
                <a:solidFill>
                  <a:srgbClr val="0F5494"/>
                </a:solidFill>
              </a:rPr>
            </a:br>
            <a:r>
              <a:rPr lang="en-GB" sz="1400" b="0" dirty="0">
                <a:solidFill>
                  <a:srgbClr val="0F5494"/>
                </a:solidFill>
                <a:hlinkClick r:id="rId3"/>
              </a:rPr>
              <a:t>joerg.niehoff@ec.europa.eu</a:t>
            </a:r>
            <a:r>
              <a:rPr lang="en-GB" sz="1400" b="0" dirty="0">
                <a:solidFill>
                  <a:srgbClr val="0F5494"/>
                </a:solidFill>
              </a:rPr>
              <a:t> </a:t>
            </a:r>
            <a:br>
              <a:rPr lang="en-GB" sz="1400" b="0" dirty="0">
                <a:solidFill>
                  <a:srgbClr val="0F5494"/>
                </a:solidFill>
              </a:rPr>
            </a:br>
            <a:r>
              <a:rPr lang="en-GB" sz="1400" b="0" dirty="0">
                <a:solidFill>
                  <a:srgbClr val="0F5494"/>
                </a:solidFill>
              </a:rPr>
              <a:t>DG Research &amp; Innovation</a:t>
            </a:r>
            <a:br>
              <a:rPr lang="en-GB" sz="1400" b="0" dirty="0">
                <a:solidFill>
                  <a:srgbClr val="0F5494"/>
                </a:solidFill>
              </a:rPr>
            </a:br>
            <a:r>
              <a:rPr lang="en-GB" sz="1400" b="0" dirty="0">
                <a:solidFill>
                  <a:srgbClr val="0F5494"/>
                </a:solidFill>
              </a:rPr>
              <a:t>Unit B4 - Joint Programming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793750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smtClean="0"/>
              <a:t>Public-public partnerships in Horizon 2020 </a:t>
            </a:r>
            <a:br>
              <a:rPr lang="en-GB" sz="2600" smtClean="0"/>
            </a:br>
            <a:r>
              <a:rPr lang="en-GB" sz="1600" smtClean="0"/>
              <a:t>(Art.20 Commission Proposal)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700463"/>
          </a:xfrm>
          <a:noFill/>
        </p:spPr>
        <p:txBody>
          <a:bodyPr>
            <a:spAutoFit/>
          </a:bodyPr>
          <a:lstStyle/>
          <a:p>
            <a:pPr marL="381000" indent="-381000" eaLnBrk="1" hangingPunct="1">
              <a:buFontTx/>
              <a:buNone/>
            </a:pPr>
            <a:r>
              <a:rPr lang="en-GB" sz="1800" i="0" dirty="0" smtClean="0"/>
              <a:t>1.	Horizon 2020 shall contribute to the strengthening of public-public partnerships where actions at regional, national or international level are jointly implemented within the Union. </a:t>
            </a:r>
            <a:r>
              <a:rPr lang="en-GB" sz="1800" b="1" i="0" dirty="0" smtClean="0"/>
              <a:t>Particular attention shall be paid to joint programming initiatives between Member States</a:t>
            </a:r>
            <a:r>
              <a:rPr lang="en-GB" sz="1800" i="0" dirty="0" smtClean="0"/>
              <a:t>.</a:t>
            </a:r>
          </a:p>
          <a:p>
            <a:pPr marL="381000" indent="-381000" eaLnBrk="1" hangingPunct="1">
              <a:buFontTx/>
              <a:buNone/>
            </a:pPr>
            <a:endParaRPr lang="en-GB" sz="1800" i="0" dirty="0" smtClean="0"/>
          </a:p>
          <a:p>
            <a:pPr marL="381000" indent="-381000" eaLnBrk="1" hangingPunct="1">
              <a:buFontTx/>
              <a:buNone/>
            </a:pPr>
            <a:r>
              <a:rPr lang="en-GB" sz="1800" i="0" dirty="0" smtClean="0"/>
              <a:t>2.	Public-public partnerships may be supported either within, or across, the priorities set out in Article 5(2), in particular through: </a:t>
            </a:r>
          </a:p>
          <a:p>
            <a:pPr marL="1168400" lvl="1" indent="-444500" eaLnBrk="1" hangingPunct="1">
              <a:buFontTx/>
              <a:buNone/>
            </a:pPr>
            <a:r>
              <a:rPr lang="en-GB" sz="1800" b="0" dirty="0" smtClean="0"/>
              <a:t>(a) 	an </a:t>
            </a:r>
            <a:r>
              <a:rPr lang="en-GB" sz="1800" dirty="0" smtClean="0"/>
              <a:t>ERA-NET instrument </a:t>
            </a:r>
            <a:r>
              <a:rPr lang="en-GB" sz="1800" b="0" dirty="0" smtClean="0"/>
              <a:t>….</a:t>
            </a:r>
          </a:p>
          <a:p>
            <a:pPr marL="1168400" lvl="1" indent="-444500" eaLnBrk="1" hangingPunct="1">
              <a:buFontTx/>
              <a:buNone/>
            </a:pPr>
            <a:r>
              <a:rPr lang="en-GB" sz="1800" b="0" dirty="0" smtClean="0"/>
              <a:t>(b) 	Union participation in programmes undertaken by several Member States in accordance with </a:t>
            </a:r>
            <a:r>
              <a:rPr lang="en-GB" sz="1800" dirty="0" smtClean="0"/>
              <a:t>Article 185 TFEU</a:t>
            </a:r>
            <a:r>
              <a:rPr lang="en-GB" sz="1800" b="0" dirty="0" smtClean="0"/>
              <a:t>. </a:t>
            </a:r>
          </a:p>
          <a:p>
            <a:pPr marL="381000" indent="-381000" eaLnBrk="1" hangingPunct="1">
              <a:buFontTx/>
              <a:buNone/>
            </a:pPr>
            <a:r>
              <a:rPr lang="de-DE" sz="2000" dirty="0" smtClean="0"/>
              <a:t>	…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767934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504825"/>
          </a:xfrm>
          <a:noFill/>
        </p:spPr>
        <p:txBody>
          <a:bodyPr wrap="none"/>
          <a:lstStyle/>
          <a:p>
            <a:pPr marL="3175"/>
            <a:r>
              <a:rPr lang="en-GB" sz="2600" smtClean="0"/>
              <a:t>Coordination of national programmes in FP7</a:t>
            </a: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250825" y="981075"/>
            <a:ext cx="8713788" cy="5040313"/>
            <a:chOff x="158" y="618"/>
            <a:chExt cx="5489" cy="3175"/>
          </a:xfrm>
        </p:grpSpPr>
        <p:sp>
          <p:nvSpPr>
            <p:cNvPr id="5124" name="Rectangle 4"/>
            <p:cNvSpPr>
              <a:spLocks noChangeArrowheads="1"/>
            </p:cNvSpPr>
            <p:nvPr/>
          </p:nvSpPr>
          <p:spPr bwMode="auto">
            <a:xfrm>
              <a:off x="158" y="2976"/>
              <a:ext cx="5444" cy="817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5" name="Rectangle 5"/>
            <p:cNvSpPr>
              <a:spLocks noChangeArrowheads="1"/>
            </p:cNvSpPr>
            <p:nvPr/>
          </p:nvSpPr>
          <p:spPr bwMode="auto">
            <a:xfrm>
              <a:off x="158" y="1129"/>
              <a:ext cx="5489" cy="1724"/>
            </a:xfrm>
            <a:prstGeom prst="rect">
              <a:avLst/>
            </a:prstGeom>
            <a:solidFill>
              <a:srgbClr val="CCECFF"/>
            </a:solidFill>
            <a:ln w="0">
              <a:solidFill>
                <a:srgbClr val="000080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26" name="Text Box 6"/>
            <p:cNvSpPr txBox="1">
              <a:spLocks noChangeArrowheads="1"/>
            </p:cNvSpPr>
            <p:nvPr/>
          </p:nvSpPr>
          <p:spPr bwMode="auto">
            <a:xfrm>
              <a:off x="1197" y="981"/>
              <a:ext cx="4354" cy="94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25000"/>
                </a:spcBef>
              </a:pPr>
              <a:endParaRPr lang="en-GB" sz="2000" dirty="0">
                <a:solidFill>
                  <a:srgbClr val="000066"/>
                </a:solidFill>
                <a:latin typeface="Arial" charset="0"/>
              </a:endParaRPr>
            </a:p>
            <a:p>
              <a:pPr>
                <a:lnSpc>
                  <a:spcPct val="80000"/>
                </a:lnSpc>
                <a:spcBef>
                  <a:spcPct val="25000"/>
                </a:spcBef>
              </a:pPr>
              <a:r>
                <a:rPr lang="en-GB" sz="2000" dirty="0">
                  <a:solidFill>
                    <a:srgbClr val="000066"/>
                  </a:solidFill>
                  <a:latin typeface="Arial" charset="0"/>
                </a:rPr>
                <a:t>	 </a:t>
              </a:r>
            </a:p>
            <a:p>
              <a:pPr>
                <a:lnSpc>
                  <a:spcPct val="80000"/>
                </a:lnSpc>
                <a:spcBef>
                  <a:spcPct val="25000"/>
                </a:spcBef>
              </a:pPr>
              <a:r>
                <a:rPr lang="en-GB" sz="1800" b="0" dirty="0">
                  <a:solidFill>
                    <a:srgbClr val="003399"/>
                  </a:solidFill>
                </a:rPr>
                <a:t>Like in FP6: Coordination of programmes</a:t>
              </a:r>
            </a:p>
            <a:p>
              <a:pPr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 dirty="0">
                  <a:solidFill>
                    <a:srgbClr val="003399"/>
                  </a:solidFill>
                </a:rPr>
                <a:t> MS agree and fund joint calls/programmes</a:t>
              </a:r>
            </a:p>
            <a:p>
              <a:pPr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 dirty="0">
                  <a:solidFill>
                    <a:srgbClr val="003399"/>
                  </a:solidFill>
                </a:rPr>
                <a:t> EU funding only for </a:t>
              </a:r>
              <a:r>
                <a:rPr lang="en-GB" sz="1800" b="0" dirty="0" smtClean="0">
                  <a:solidFill>
                    <a:srgbClr val="003399"/>
                  </a:solidFill>
                </a:rPr>
                <a:t>coordination </a:t>
              </a:r>
              <a:endParaRPr lang="en-GB" sz="1800" b="0" dirty="0">
                <a:solidFill>
                  <a:srgbClr val="003399"/>
                </a:solidFill>
              </a:endParaRPr>
            </a:p>
          </p:txBody>
        </p:sp>
        <p:sp>
          <p:nvSpPr>
            <p:cNvPr id="5127" name="Text Box 7"/>
            <p:cNvSpPr txBox="1">
              <a:spLocks noChangeArrowheads="1"/>
            </p:cNvSpPr>
            <p:nvPr/>
          </p:nvSpPr>
          <p:spPr bwMode="auto">
            <a:xfrm>
              <a:off x="567" y="2257"/>
              <a:ext cx="4314" cy="56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marL="342900" indent="-3429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 lvl="2"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>
                  <a:solidFill>
                    <a:srgbClr val="003399"/>
                  </a:solidFill>
                </a:rPr>
                <a:t>  New in FP7: To up of a single joint call</a:t>
              </a:r>
            </a:p>
            <a:p>
              <a:pPr lvl="2"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>
                  <a:solidFill>
                    <a:srgbClr val="003399"/>
                  </a:solidFill>
                </a:rPr>
                <a:t>  MS contribute to a joint trans-national call 2/3</a:t>
              </a:r>
            </a:p>
            <a:p>
              <a:pPr lvl="2"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>
                  <a:solidFill>
                    <a:srgbClr val="003399"/>
                  </a:solidFill>
                </a:rPr>
                <a:t>  EU funding for research: 1/3 of the joint call</a:t>
              </a:r>
              <a:endParaRPr lang="en-GB" sz="2000">
                <a:solidFill>
                  <a:srgbClr val="000066"/>
                </a:solidFill>
                <a:latin typeface="Arial" charset="0"/>
              </a:endParaRPr>
            </a:p>
          </p:txBody>
        </p:sp>
        <p:sp>
          <p:nvSpPr>
            <p:cNvPr id="5128" name="Text Box 8"/>
            <p:cNvSpPr txBox="1">
              <a:spLocks noChangeArrowheads="1"/>
            </p:cNvSpPr>
            <p:nvPr/>
          </p:nvSpPr>
          <p:spPr bwMode="auto">
            <a:xfrm>
              <a:off x="1060" y="3170"/>
              <a:ext cx="3891" cy="55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pPr>
                <a:lnSpc>
                  <a:spcPct val="80000"/>
                </a:lnSpc>
                <a:spcBef>
                  <a:spcPct val="25000"/>
                </a:spcBef>
                <a:buClr>
                  <a:schemeClr val="accent1"/>
                </a:buClr>
                <a:buFont typeface="Wingdings" pitchFamily="2" charset="2"/>
                <a:buNone/>
              </a:pPr>
              <a:r>
                <a:rPr lang="en-GB" sz="1800" b="0">
                  <a:solidFill>
                    <a:srgbClr val="003399"/>
                  </a:solidFill>
                </a:rPr>
                <a:t>Full integration of national programmes at 3 levels:</a:t>
              </a:r>
            </a:p>
            <a:p>
              <a:pPr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>
                  <a:solidFill>
                    <a:srgbClr val="003399"/>
                  </a:solidFill>
                </a:rPr>
                <a:t> (1) </a:t>
              </a:r>
              <a:r>
                <a:rPr lang="en-GB" sz="1800" b="0" u="sng">
                  <a:solidFill>
                    <a:srgbClr val="003399"/>
                  </a:solidFill>
                </a:rPr>
                <a:t>Scientific </a:t>
              </a:r>
              <a:r>
                <a:rPr lang="en-GB" sz="1800" b="0">
                  <a:solidFill>
                    <a:srgbClr val="003399"/>
                  </a:solidFill>
                </a:rPr>
                <a:t>and (2) </a:t>
              </a:r>
              <a:r>
                <a:rPr lang="en-GB" sz="1800" b="0" u="sng">
                  <a:solidFill>
                    <a:srgbClr val="003399"/>
                  </a:solidFill>
                </a:rPr>
                <a:t>financial between MS &amp; EU</a:t>
              </a:r>
              <a:r>
                <a:rPr lang="en-GB" sz="1800" b="0">
                  <a:solidFill>
                    <a:srgbClr val="003399"/>
                  </a:solidFill>
                </a:rPr>
                <a:t>        </a:t>
              </a:r>
            </a:p>
            <a:p>
              <a:pPr>
                <a:lnSpc>
                  <a:spcPct val="80000"/>
                </a:lnSpc>
                <a:spcBef>
                  <a:spcPct val="25000"/>
                </a:spcBef>
                <a:buClr>
                  <a:srgbClr val="003399"/>
                </a:buClr>
                <a:buFont typeface="Wingdings" pitchFamily="2" charset="2"/>
                <a:buChar char="ü"/>
              </a:pPr>
              <a:r>
                <a:rPr lang="en-GB" sz="1800" b="0">
                  <a:solidFill>
                    <a:srgbClr val="003399"/>
                  </a:solidFill>
                </a:rPr>
                <a:t> (3) Management: Single implementing structure</a:t>
              </a:r>
            </a:p>
          </p:txBody>
        </p:sp>
        <p:sp>
          <p:nvSpPr>
            <p:cNvPr id="5129" name="Text Box 9"/>
            <p:cNvSpPr txBox="1">
              <a:spLocks noChangeArrowheads="1"/>
            </p:cNvSpPr>
            <p:nvPr/>
          </p:nvSpPr>
          <p:spPr bwMode="auto">
            <a:xfrm>
              <a:off x="158" y="618"/>
              <a:ext cx="970" cy="304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xmlns="" w="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1pPr>
              <a:lvl2pPr marL="742950" indent="-28575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2pPr>
              <a:lvl3pPr marL="11430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3pPr>
              <a:lvl4pPr marL="16002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4pPr>
              <a:lvl5pPr marL="2057400" indent="-228600" eaLnBrk="0" hangingPunct="0"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7600" b="1">
                  <a:solidFill>
                    <a:srgbClr val="FFD624"/>
                  </a:solidFill>
                  <a:latin typeface="Verdana" pitchFamily="34" charset="0"/>
                </a:defRPr>
              </a:lvl9pPr>
            </a:lstStyle>
            <a:p>
              <a:endParaRPr lang="en-GB" sz="2400">
                <a:solidFill>
                  <a:srgbClr val="FF0000"/>
                </a:solidFill>
                <a:latin typeface="Arial" charset="0"/>
              </a:endParaRPr>
            </a:p>
            <a:p>
              <a:endParaRPr lang="en-GB" sz="2400">
                <a:solidFill>
                  <a:srgbClr val="FF0000"/>
                </a:solidFill>
                <a:latin typeface="Arial" charset="0"/>
              </a:endParaRPr>
            </a:p>
            <a:p>
              <a:endParaRPr lang="en-GB" sz="2400">
                <a:solidFill>
                  <a:srgbClr val="FF0000"/>
                </a:solidFill>
                <a:latin typeface="Arial" charset="0"/>
              </a:endParaRPr>
            </a:p>
            <a:p>
              <a:r>
                <a:rPr lang="en-GB" sz="2400">
                  <a:solidFill>
                    <a:srgbClr val="009900"/>
                  </a:solidFill>
                  <a:latin typeface="Arial" charset="0"/>
                </a:rPr>
                <a:t>ERA-NET</a:t>
              </a:r>
            </a:p>
            <a:p>
              <a:endParaRPr lang="en-GB" sz="2400">
                <a:solidFill>
                  <a:srgbClr val="009900"/>
                </a:solidFill>
                <a:latin typeface="Arial" charset="0"/>
              </a:endParaRPr>
            </a:p>
            <a:p>
              <a:endParaRPr lang="en-GB" sz="2400" i="1">
                <a:solidFill>
                  <a:srgbClr val="009900"/>
                </a:solidFill>
                <a:latin typeface="Arial" charset="0"/>
              </a:endParaRPr>
            </a:p>
            <a:p>
              <a:endParaRPr lang="en-GB" sz="2400" i="1">
                <a:solidFill>
                  <a:srgbClr val="009900"/>
                </a:solidFill>
                <a:latin typeface="Arial" charset="0"/>
              </a:endParaRPr>
            </a:p>
            <a:p>
              <a:r>
                <a:rPr lang="en-GB" sz="2400">
                  <a:solidFill>
                    <a:srgbClr val="009900"/>
                  </a:solidFill>
                  <a:latin typeface="Arial" charset="0"/>
                </a:rPr>
                <a:t>ERA-NET</a:t>
              </a:r>
            </a:p>
            <a:p>
              <a:r>
                <a:rPr lang="en-GB" sz="2400">
                  <a:solidFill>
                    <a:srgbClr val="009900"/>
                  </a:solidFill>
                  <a:latin typeface="Arial" charset="0"/>
                </a:rPr>
                <a:t>Plus</a:t>
              </a:r>
            </a:p>
            <a:p>
              <a:endParaRPr lang="en-GB" sz="2400" i="1">
                <a:solidFill>
                  <a:srgbClr val="009900"/>
                </a:solidFill>
                <a:latin typeface="Arial" charset="0"/>
              </a:endParaRPr>
            </a:p>
            <a:p>
              <a:endParaRPr lang="en-GB" sz="2400">
                <a:solidFill>
                  <a:srgbClr val="009900"/>
                </a:solidFill>
                <a:latin typeface="Arial" charset="0"/>
              </a:endParaRPr>
            </a:p>
            <a:p>
              <a:r>
                <a:rPr lang="en-GB" sz="2400">
                  <a:solidFill>
                    <a:srgbClr val="009900"/>
                  </a:solidFill>
                  <a:latin typeface="Arial" charset="0"/>
                </a:rPr>
                <a:t>Art. 185</a:t>
              </a:r>
            </a:p>
            <a:p>
              <a:endParaRPr lang="en-GB" sz="2400">
                <a:solidFill>
                  <a:srgbClr val="FF0000"/>
                </a:solidFill>
                <a:latin typeface="Arial" charset="0"/>
              </a:endParaRPr>
            </a:p>
          </p:txBody>
        </p:sp>
        <p:grpSp>
          <p:nvGrpSpPr>
            <p:cNvPr id="5130" name="Group 10"/>
            <p:cNvGrpSpPr>
              <a:grpSpLocks/>
            </p:cNvGrpSpPr>
            <p:nvPr/>
          </p:nvGrpSpPr>
          <p:grpSpPr bwMode="auto">
            <a:xfrm>
              <a:off x="4740" y="1266"/>
              <a:ext cx="816" cy="771"/>
              <a:chOff x="4921" y="2296"/>
              <a:chExt cx="454" cy="424"/>
            </a:xfrm>
          </p:grpSpPr>
          <p:sp>
            <p:nvSpPr>
              <p:cNvPr id="5143" name="Puzzle3"/>
              <p:cNvSpPr>
                <a:spLocks noEditPoints="1" noChangeArrowheads="1"/>
              </p:cNvSpPr>
              <p:nvPr/>
            </p:nvSpPr>
            <p:spPr bwMode="auto">
              <a:xfrm>
                <a:off x="5215" y="2296"/>
                <a:ext cx="160" cy="202"/>
              </a:xfrm>
              <a:custGeom>
                <a:avLst/>
                <a:gdLst>
                  <a:gd name="T0" fmla="*/ 1 w 21600"/>
                  <a:gd name="T1" fmla="*/ 1 h 21600"/>
                  <a:gd name="T2" fmla="*/ 1 w 21600"/>
                  <a:gd name="T3" fmla="*/ 2 h 21600"/>
                  <a:gd name="T4" fmla="*/ 1 w 21600"/>
                  <a:gd name="T5" fmla="*/ 1 h 21600"/>
                  <a:gd name="T6" fmla="*/ 1 w 21600"/>
                  <a:gd name="T7" fmla="*/ 1 h 21600"/>
                  <a:gd name="T8" fmla="*/ 1 w 21600"/>
                  <a:gd name="T9" fmla="*/ 0 h 21600"/>
                  <a:gd name="T10" fmla="*/ 0 w 21600"/>
                  <a:gd name="T11" fmla="*/ 1 h 21600"/>
                  <a:gd name="T12" fmla="*/ 0 w 21600"/>
                  <a:gd name="T13" fmla="*/ 1 h 21600"/>
                  <a:gd name="T14" fmla="*/ 0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295 w 21600"/>
                  <a:gd name="T25" fmla="*/ 7699 h 21600"/>
                  <a:gd name="T26" fmla="*/ 19170 w 21600"/>
                  <a:gd name="T27" fmla="*/ 2021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3366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4" name="Puzzle2"/>
              <p:cNvSpPr>
                <a:spLocks noEditPoints="1" noChangeArrowheads="1"/>
              </p:cNvSpPr>
              <p:nvPr/>
            </p:nvSpPr>
            <p:spPr bwMode="auto">
              <a:xfrm>
                <a:off x="5119" y="2488"/>
                <a:ext cx="256" cy="183"/>
              </a:xfrm>
              <a:custGeom>
                <a:avLst/>
                <a:gdLst>
                  <a:gd name="T0" fmla="*/ 0 w 21600"/>
                  <a:gd name="T1" fmla="*/ 1 h 21600"/>
                  <a:gd name="T2" fmla="*/ 1 w 21600"/>
                  <a:gd name="T3" fmla="*/ 2 h 21600"/>
                  <a:gd name="T4" fmla="*/ 1 w 21600"/>
                  <a:gd name="T5" fmla="*/ 1 h 21600"/>
                  <a:gd name="T6" fmla="*/ 2 w 21600"/>
                  <a:gd name="T7" fmla="*/ 2 h 21600"/>
                  <a:gd name="T8" fmla="*/ 3 w 21600"/>
                  <a:gd name="T9" fmla="*/ 1 h 21600"/>
                  <a:gd name="T10" fmla="*/ 2 w 21600"/>
                  <a:gd name="T11" fmla="*/ 0 h 21600"/>
                  <a:gd name="T12" fmla="*/ 2 w 21600"/>
                  <a:gd name="T13" fmla="*/ 0 h 21600"/>
                  <a:gd name="T14" fmla="*/ 1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5400 w 21600"/>
                  <a:gd name="T25" fmla="*/ 6728 h 21600"/>
                  <a:gd name="T26" fmla="*/ 16200 w 21600"/>
                  <a:gd name="T27" fmla="*/ 20420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solidFill>
                <a:srgbClr val="99CC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5" name="Puzzle4"/>
              <p:cNvSpPr>
                <a:spLocks noEditPoints="1" noChangeArrowheads="1"/>
              </p:cNvSpPr>
              <p:nvPr/>
            </p:nvSpPr>
            <p:spPr bwMode="auto">
              <a:xfrm>
                <a:off x="5020" y="2485"/>
                <a:ext cx="154" cy="235"/>
              </a:xfrm>
              <a:custGeom>
                <a:avLst/>
                <a:gdLst>
                  <a:gd name="T0" fmla="*/ 0 w 21600"/>
                  <a:gd name="T1" fmla="*/ 1 h 21600"/>
                  <a:gd name="T2" fmla="*/ 0 w 21600"/>
                  <a:gd name="T3" fmla="*/ 2 h 21600"/>
                  <a:gd name="T4" fmla="*/ 1 w 21600"/>
                  <a:gd name="T5" fmla="*/ 3 h 21600"/>
                  <a:gd name="T6" fmla="*/ 1 w 21600"/>
                  <a:gd name="T7" fmla="*/ 2 h 21600"/>
                  <a:gd name="T8" fmla="*/ 1 w 21600"/>
                  <a:gd name="T9" fmla="*/ 1 h 21600"/>
                  <a:gd name="T10" fmla="*/ 1 w 21600"/>
                  <a:gd name="T11" fmla="*/ 1 h 21600"/>
                  <a:gd name="T12" fmla="*/ 1 w 21600"/>
                  <a:gd name="T13" fmla="*/ 0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104 w 21600"/>
                  <a:gd name="T25" fmla="*/ 5699 h 21600"/>
                  <a:gd name="T26" fmla="*/ 20197 w 21600"/>
                  <a:gd name="T27" fmla="*/ 15993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B1EFFB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6" name="Puzzle1"/>
              <p:cNvSpPr>
                <a:spLocks noEditPoints="1" noChangeArrowheads="1"/>
              </p:cNvSpPr>
              <p:nvPr/>
            </p:nvSpPr>
            <p:spPr bwMode="auto">
              <a:xfrm>
                <a:off x="4921" y="2341"/>
                <a:ext cx="259" cy="140"/>
              </a:xfrm>
              <a:custGeom>
                <a:avLst/>
                <a:gdLst>
                  <a:gd name="T0" fmla="*/ 2 w 21600"/>
                  <a:gd name="T1" fmla="*/ 1 h 21600"/>
                  <a:gd name="T2" fmla="*/ 2 w 21600"/>
                  <a:gd name="T3" fmla="*/ 0 h 21600"/>
                  <a:gd name="T4" fmla="*/ 1 w 21600"/>
                  <a:gd name="T5" fmla="*/ 0 h 21600"/>
                  <a:gd name="T6" fmla="*/ 1 w 21600"/>
                  <a:gd name="T7" fmla="*/ 1 h 21600"/>
                  <a:gd name="T8" fmla="*/ 2 w 21600"/>
                  <a:gd name="T9" fmla="*/ 1 h 21600"/>
                  <a:gd name="T10" fmla="*/ 2 w 21600"/>
                  <a:gd name="T11" fmla="*/ 0 h 21600"/>
                  <a:gd name="T12" fmla="*/ 3 w 21600"/>
                  <a:gd name="T13" fmla="*/ 0 h 21600"/>
                  <a:gd name="T14" fmla="*/ 0 w 21600"/>
                  <a:gd name="T15" fmla="*/ 0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6088 w 21600"/>
                  <a:gd name="T25" fmla="*/ 2623 h 21600"/>
                  <a:gd name="T26" fmla="*/ 16096 w 21600"/>
                  <a:gd name="T27" fmla="*/ 19594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FF66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grpSp>
          <p:nvGrpSpPr>
            <p:cNvPr id="5131" name="Group 15"/>
            <p:cNvGrpSpPr>
              <a:grpSpLocks/>
            </p:cNvGrpSpPr>
            <p:nvPr/>
          </p:nvGrpSpPr>
          <p:grpSpPr bwMode="auto">
            <a:xfrm>
              <a:off x="4921" y="2190"/>
              <a:ext cx="635" cy="651"/>
              <a:chOff x="4820" y="2268"/>
              <a:chExt cx="635" cy="651"/>
            </a:xfrm>
          </p:grpSpPr>
          <p:sp>
            <p:nvSpPr>
              <p:cNvPr id="5139" name="Puzzle3"/>
              <p:cNvSpPr>
                <a:spLocks noEditPoints="1" noChangeArrowheads="1"/>
              </p:cNvSpPr>
              <p:nvPr/>
            </p:nvSpPr>
            <p:spPr bwMode="auto">
              <a:xfrm>
                <a:off x="5127" y="2268"/>
                <a:ext cx="250" cy="346"/>
              </a:xfrm>
              <a:custGeom>
                <a:avLst/>
                <a:gdLst>
                  <a:gd name="T0" fmla="*/ 1 w 21600"/>
                  <a:gd name="T1" fmla="*/ 4 h 21600"/>
                  <a:gd name="T2" fmla="*/ 3 w 21600"/>
                  <a:gd name="T3" fmla="*/ 5 h 21600"/>
                  <a:gd name="T4" fmla="*/ 2 w 21600"/>
                  <a:gd name="T5" fmla="*/ 4 h 21600"/>
                  <a:gd name="T6" fmla="*/ 3 w 21600"/>
                  <a:gd name="T7" fmla="*/ 2 h 21600"/>
                  <a:gd name="T8" fmla="*/ 1 w 21600"/>
                  <a:gd name="T9" fmla="*/ 0 h 21600"/>
                  <a:gd name="T10" fmla="*/ 0 w 21600"/>
                  <a:gd name="T11" fmla="*/ 2 h 21600"/>
                  <a:gd name="T12" fmla="*/ 1 w 21600"/>
                  <a:gd name="T13" fmla="*/ 3 h 21600"/>
                  <a:gd name="T14" fmla="*/ 0 w 21600"/>
                  <a:gd name="T15" fmla="*/ 5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246 w 21600"/>
                  <a:gd name="T25" fmla="*/ 7741 h 21600"/>
                  <a:gd name="T26" fmla="*/ 19181 w 21600"/>
                  <a:gd name="T27" fmla="*/ 202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3366FF"/>
              </a:solidFill>
              <a:ln w="31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0" name="Puzzle2"/>
              <p:cNvSpPr>
                <a:spLocks noEditPoints="1" noChangeArrowheads="1"/>
              </p:cNvSpPr>
              <p:nvPr/>
            </p:nvSpPr>
            <p:spPr bwMode="auto">
              <a:xfrm>
                <a:off x="5057" y="2520"/>
                <a:ext cx="398" cy="315"/>
              </a:xfrm>
              <a:custGeom>
                <a:avLst/>
                <a:gdLst>
                  <a:gd name="T0" fmla="*/ 0 w 21600"/>
                  <a:gd name="T1" fmla="*/ 3 h 21600"/>
                  <a:gd name="T2" fmla="*/ 1 w 21600"/>
                  <a:gd name="T3" fmla="*/ 5 h 21600"/>
                  <a:gd name="T4" fmla="*/ 4 w 21600"/>
                  <a:gd name="T5" fmla="*/ 3 h 21600"/>
                  <a:gd name="T6" fmla="*/ 6 w 21600"/>
                  <a:gd name="T7" fmla="*/ 5 h 21600"/>
                  <a:gd name="T8" fmla="*/ 7 w 21600"/>
                  <a:gd name="T9" fmla="*/ 3 h 21600"/>
                  <a:gd name="T10" fmla="*/ 6 w 21600"/>
                  <a:gd name="T11" fmla="*/ 1 h 21600"/>
                  <a:gd name="T12" fmla="*/ 4 w 21600"/>
                  <a:gd name="T13" fmla="*/ 0 h 21600"/>
                  <a:gd name="T14" fmla="*/ 1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5373 w 21600"/>
                  <a:gd name="T25" fmla="*/ 6720 h 21600"/>
                  <a:gd name="T26" fmla="*/ 16173 w 21600"/>
                  <a:gd name="T27" fmla="*/ 20434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solidFill>
                <a:srgbClr val="99CC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1" name="Puzzle4"/>
              <p:cNvSpPr>
                <a:spLocks noEditPoints="1" noChangeArrowheads="1"/>
              </p:cNvSpPr>
              <p:nvPr/>
            </p:nvSpPr>
            <p:spPr bwMode="auto">
              <a:xfrm>
                <a:off x="4903" y="2516"/>
                <a:ext cx="240" cy="403"/>
              </a:xfrm>
              <a:custGeom>
                <a:avLst/>
                <a:gdLst>
                  <a:gd name="T0" fmla="*/ 1 w 21600"/>
                  <a:gd name="T1" fmla="*/ 4 h 21600"/>
                  <a:gd name="T2" fmla="*/ 0 w 21600"/>
                  <a:gd name="T3" fmla="*/ 6 h 21600"/>
                  <a:gd name="T4" fmla="*/ 1 w 21600"/>
                  <a:gd name="T5" fmla="*/ 8 h 21600"/>
                  <a:gd name="T6" fmla="*/ 3 w 21600"/>
                  <a:gd name="T7" fmla="*/ 6 h 21600"/>
                  <a:gd name="T8" fmla="*/ 2 w 21600"/>
                  <a:gd name="T9" fmla="*/ 4 h 21600"/>
                  <a:gd name="T10" fmla="*/ 3 w 21600"/>
                  <a:gd name="T11" fmla="*/ 2 h 21600"/>
                  <a:gd name="T12" fmla="*/ 1 w 21600"/>
                  <a:gd name="T13" fmla="*/ 0 h 21600"/>
                  <a:gd name="T14" fmla="*/ 0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070 w 21600"/>
                  <a:gd name="T25" fmla="*/ 5681 h 21600"/>
                  <a:gd name="T26" fmla="*/ 20160 w 21600"/>
                  <a:gd name="T27" fmla="*/ 1597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99CCFF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42" name="Puzzle1"/>
              <p:cNvSpPr>
                <a:spLocks noEditPoints="1" noChangeArrowheads="1"/>
              </p:cNvSpPr>
              <p:nvPr/>
            </p:nvSpPr>
            <p:spPr bwMode="auto">
              <a:xfrm>
                <a:off x="4820" y="2372"/>
                <a:ext cx="403" cy="241"/>
              </a:xfrm>
              <a:custGeom>
                <a:avLst/>
                <a:gdLst>
                  <a:gd name="T0" fmla="*/ 6 w 21600"/>
                  <a:gd name="T1" fmla="*/ 3 h 21600"/>
                  <a:gd name="T2" fmla="*/ 6 w 21600"/>
                  <a:gd name="T3" fmla="*/ 0 h 21600"/>
                  <a:gd name="T4" fmla="*/ 2 w 21600"/>
                  <a:gd name="T5" fmla="*/ 0 h 21600"/>
                  <a:gd name="T6" fmla="*/ 2 w 21600"/>
                  <a:gd name="T7" fmla="*/ 3 h 21600"/>
                  <a:gd name="T8" fmla="*/ 4 w 21600"/>
                  <a:gd name="T9" fmla="*/ 2 h 21600"/>
                  <a:gd name="T10" fmla="*/ 4 w 21600"/>
                  <a:gd name="T11" fmla="*/ 1 h 21600"/>
                  <a:gd name="T12" fmla="*/ 8 w 21600"/>
                  <a:gd name="T13" fmla="*/ 1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6110 w 21600"/>
                  <a:gd name="T25" fmla="*/ 2599 h 21600"/>
                  <a:gd name="T26" fmla="*/ 16133 w 21600"/>
                  <a:gd name="T27" fmla="*/ 19539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FF6600"/>
              </a:solidFill>
              <a:ln w="317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5132" name="Picture 20" descr="eu-eu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103" y="2417"/>
              <a:ext cx="272" cy="1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5133" name="Group 21"/>
            <p:cNvGrpSpPr>
              <a:grpSpLocks/>
            </p:cNvGrpSpPr>
            <p:nvPr/>
          </p:nvGrpSpPr>
          <p:grpSpPr bwMode="auto">
            <a:xfrm>
              <a:off x="4779" y="2991"/>
              <a:ext cx="772" cy="737"/>
              <a:chOff x="4820" y="2268"/>
              <a:chExt cx="635" cy="651"/>
            </a:xfrm>
          </p:grpSpPr>
          <p:sp>
            <p:nvSpPr>
              <p:cNvPr id="5135" name="Puzzle3"/>
              <p:cNvSpPr>
                <a:spLocks noEditPoints="1" noChangeArrowheads="1"/>
              </p:cNvSpPr>
              <p:nvPr/>
            </p:nvSpPr>
            <p:spPr bwMode="auto">
              <a:xfrm>
                <a:off x="5127" y="2268"/>
                <a:ext cx="250" cy="346"/>
              </a:xfrm>
              <a:custGeom>
                <a:avLst/>
                <a:gdLst>
                  <a:gd name="T0" fmla="*/ 1 w 21600"/>
                  <a:gd name="T1" fmla="*/ 4 h 21600"/>
                  <a:gd name="T2" fmla="*/ 3 w 21600"/>
                  <a:gd name="T3" fmla="*/ 5 h 21600"/>
                  <a:gd name="T4" fmla="*/ 2 w 21600"/>
                  <a:gd name="T5" fmla="*/ 4 h 21600"/>
                  <a:gd name="T6" fmla="*/ 3 w 21600"/>
                  <a:gd name="T7" fmla="*/ 2 h 21600"/>
                  <a:gd name="T8" fmla="*/ 1 w 21600"/>
                  <a:gd name="T9" fmla="*/ 0 h 21600"/>
                  <a:gd name="T10" fmla="*/ 0 w 21600"/>
                  <a:gd name="T11" fmla="*/ 2 h 21600"/>
                  <a:gd name="T12" fmla="*/ 1 w 21600"/>
                  <a:gd name="T13" fmla="*/ 3 h 21600"/>
                  <a:gd name="T14" fmla="*/ 0 w 21600"/>
                  <a:gd name="T15" fmla="*/ 5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246 w 21600"/>
                  <a:gd name="T25" fmla="*/ 7741 h 21600"/>
                  <a:gd name="T26" fmla="*/ 19181 w 21600"/>
                  <a:gd name="T27" fmla="*/ 20227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6625" y="20892"/>
                    </a:moveTo>
                    <a:lnTo>
                      <a:pt x="7105" y="21023"/>
                    </a:lnTo>
                    <a:lnTo>
                      <a:pt x="7513" y="21088"/>
                    </a:lnTo>
                    <a:lnTo>
                      <a:pt x="7922" y="21115"/>
                    </a:lnTo>
                    <a:lnTo>
                      <a:pt x="8242" y="21115"/>
                    </a:lnTo>
                    <a:lnTo>
                      <a:pt x="8544" y="21062"/>
                    </a:lnTo>
                    <a:lnTo>
                      <a:pt x="8810" y="20997"/>
                    </a:lnTo>
                    <a:lnTo>
                      <a:pt x="9023" y="20892"/>
                    </a:lnTo>
                    <a:lnTo>
                      <a:pt x="9148" y="20761"/>
                    </a:lnTo>
                    <a:lnTo>
                      <a:pt x="9290" y="20616"/>
                    </a:lnTo>
                    <a:lnTo>
                      <a:pt x="9361" y="20459"/>
                    </a:lnTo>
                    <a:lnTo>
                      <a:pt x="9396" y="20289"/>
                    </a:lnTo>
                    <a:lnTo>
                      <a:pt x="9396" y="20092"/>
                    </a:lnTo>
                    <a:lnTo>
                      <a:pt x="9325" y="19909"/>
                    </a:lnTo>
                    <a:lnTo>
                      <a:pt x="9219" y="19738"/>
                    </a:lnTo>
                    <a:lnTo>
                      <a:pt x="9094" y="19555"/>
                    </a:lnTo>
                    <a:lnTo>
                      <a:pt x="8917" y="19384"/>
                    </a:lnTo>
                    <a:lnTo>
                      <a:pt x="8650" y="19162"/>
                    </a:lnTo>
                    <a:lnTo>
                      <a:pt x="8437" y="18900"/>
                    </a:lnTo>
                    <a:lnTo>
                      <a:pt x="8277" y="18624"/>
                    </a:lnTo>
                    <a:lnTo>
                      <a:pt x="8135" y="18349"/>
                    </a:lnTo>
                    <a:lnTo>
                      <a:pt x="8028" y="18048"/>
                    </a:lnTo>
                    <a:lnTo>
                      <a:pt x="7993" y="17746"/>
                    </a:lnTo>
                    <a:lnTo>
                      <a:pt x="7993" y="17471"/>
                    </a:lnTo>
                    <a:lnTo>
                      <a:pt x="8028" y="17169"/>
                    </a:lnTo>
                    <a:lnTo>
                      <a:pt x="8135" y="16920"/>
                    </a:lnTo>
                    <a:lnTo>
                      <a:pt x="8277" y="16671"/>
                    </a:lnTo>
                    <a:lnTo>
                      <a:pt x="8366" y="16540"/>
                    </a:lnTo>
                    <a:lnTo>
                      <a:pt x="8473" y="16409"/>
                    </a:lnTo>
                    <a:lnTo>
                      <a:pt x="8615" y="16317"/>
                    </a:lnTo>
                    <a:lnTo>
                      <a:pt x="8739" y="16213"/>
                    </a:lnTo>
                    <a:lnTo>
                      <a:pt x="8881" y="16134"/>
                    </a:lnTo>
                    <a:lnTo>
                      <a:pt x="9059" y="16055"/>
                    </a:lnTo>
                    <a:lnTo>
                      <a:pt x="9254" y="15990"/>
                    </a:lnTo>
                    <a:lnTo>
                      <a:pt x="9432" y="15911"/>
                    </a:lnTo>
                    <a:lnTo>
                      <a:pt x="9663" y="15885"/>
                    </a:lnTo>
                    <a:lnTo>
                      <a:pt x="9876" y="15833"/>
                    </a:lnTo>
                    <a:lnTo>
                      <a:pt x="10142" y="15806"/>
                    </a:lnTo>
                    <a:lnTo>
                      <a:pt x="10391" y="15806"/>
                    </a:lnTo>
                    <a:lnTo>
                      <a:pt x="10728" y="15806"/>
                    </a:lnTo>
                    <a:lnTo>
                      <a:pt x="10995" y="15806"/>
                    </a:lnTo>
                    <a:lnTo>
                      <a:pt x="11279" y="15833"/>
                    </a:lnTo>
                    <a:lnTo>
                      <a:pt x="11546" y="15885"/>
                    </a:lnTo>
                    <a:lnTo>
                      <a:pt x="11776" y="15937"/>
                    </a:lnTo>
                    <a:lnTo>
                      <a:pt x="12025" y="15990"/>
                    </a:lnTo>
                    <a:lnTo>
                      <a:pt x="12221" y="16055"/>
                    </a:lnTo>
                    <a:lnTo>
                      <a:pt x="12434" y="16134"/>
                    </a:lnTo>
                    <a:lnTo>
                      <a:pt x="12611" y="16213"/>
                    </a:lnTo>
                    <a:lnTo>
                      <a:pt x="12771" y="16317"/>
                    </a:lnTo>
                    <a:lnTo>
                      <a:pt x="12913" y="16409"/>
                    </a:lnTo>
                    <a:lnTo>
                      <a:pt x="13038" y="16514"/>
                    </a:lnTo>
                    <a:lnTo>
                      <a:pt x="13251" y="16737"/>
                    </a:lnTo>
                    <a:lnTo>
                      <a:pt x="13428" y="16986"/>
                    </a:lnTo>
                    <a:lnTo>
                      <a:pt x="13517" y="17248"/>
                    </a:lnTo>
                    <a:lnTo>
                      <a:pt x="13588" y="17523"/>
                    </a:lnTo>
                    <a:lnTo>
                      <a:pt x="13588" y="17799"/>
                    </a:lnTo>
                    <a:lnTo>
                      <a:pt x="13517" y="18074"/>
                    </a:lnTo>
                    <a:lnTo>
                      <a:pt x="13428" y="18323"/>
                    </a:lnTo>
                    <a:lnTo>
                      <a:pt x="13286" y="18572"/>
                    </a:lnTo>
                    <a:lnTo>
                      <a:pt x="13109" y="18808"/>
                    </a:lnTo>
                    <a:lnTo>
                      <a:pt x="12878" y="19031"/>
                    </a:lnTo>
                    <a:lnTo>
                      <a:pt x="12434" y="19411"/>
                    </a:lnTo>
                    <a:lnTo>
                      <a:pt x="12132" y="19738"/>
                    </a:lnTo>
                    <a:lnTo>
                      <a:pt x="12025" y="19856"/>
                    </a:lnTo>
                    <a:lnTo>
                      <a:pt x="11919" y="20014"/>
                    </a:lnTo>
                    <a:lnTo>
                      <a:pt x="11883" y="20132"/>
                    </a:lnTo>
                    <a:lnTo>
                      <a:pt x="11883" y="20263"/>
                    </a:lnTo>
                    <a:lnTo>
                      <a:pt x="11883" y="20394"/>
                    </a:lnTo>
                    <a:lnTo>
                      <a:pt x="11954" y="20485"/>
                    </a:lnTo>
                    <a:lnTo>
                      <a:pt x="12061" y="20590"/>
                    </a:lnTo>
                    <a:lnTo>
                      <a:pt x="12185" y="20695"/>
                    </a:lnTo>
                    <a:lnTo>
                      <a:pt x="12327" y="20787"/>
                    </a:lnTo>
                    <a:lnTo>
                      <a:pt x="12540" y="20892"/>
                    </a:lnTo>
                    <a:lnTo>
                      <a:pt x="12771" y="20997"/>
                    </a:lnTo>
                    <a:lnTo>
                      <a:pt x="13073" y="21088"/>
                    </a:lnTo>
                    <a:lnTo>
                      <a:pt x="13428" y="21193"/>
                    </a:lnTo>
                    <a:lnTo>
                      <a:pt x="13873" y="21298"/>
                    </a:lnTo>
                    <a:lnTo>
                      <a:pt x="14317" y="21390"/>
                    </a:lnTo>
                    <a:lnTo>
                      <a:pt x="14778" y="21468"/>
                    </a:lnTo>
                    <a:lnTo>
                      <a:pt x="15294" y="21547"/>
                    </a:lnTo>
                    <a:lnTo>
                      <a:pt x="15809" y="21600"/>
                    </a:lnTo>
                    <a:lnTo>
                      <a:pt x="16359" y="21652"/>
                    </a:lnTo>
                    <a:lnTo>
                      <a:pt x="16875" y="21678"/>
                    </a:lnTo>
                    <a:lnTo>
                      <a:pt x="17407" y="21678"/>
                    </a:lnTo>
                    <a:lnTo>
                      <a:pt x="17958" y="21678"/>
                    </a:lnTo>
                    <a:lnTo>
                      <a:pt x="18473" y="21652"/>
                    </a:lnTo>
                    <a:lnTo>
                      <a:pt x="18953" y="21573"/>
                    </a:lnTo>
                    <a:lnTo>
                      <a:pt x="19397" y="21495"/>
                    </a:lnTo>
                    <a:lnTo>
                      <a:pt x="19841" y="21390"/>
                    </a:lnTo>
                    <a:lnTo>
                      <a:pt x="20214" y="21272"/>
                    </a:lnTo>
                    <a:lnTo>
                      <a:pt x="20551" y="21088"/>
                    </a:lnTo>
                    <a:lnTo>
                      <a:pt x="20480" y="20787"/>
                    </a:lnTo>
                    <a:lnTo>
                      <a:pt x="20409" y="20485"/>
                    </a:lnTo>
                    <a:lnTo>
                      <a:pt x="20356" y="20158"/>
                    </a:lnTo>
                    <a:lnTo>
                      <a:pt x="20356" y="19804"/>
                    </a:lnTo>
                    <a:lnTo>
                      <a:pt x="20321" y="19083"/>
                    </a:lnTo>
                    <a:lnTo>
                      <a:pt x="20356" y="18349"/>
                    </a:lnTo>
                    <a:lnTo>
                      <a:pt x="20409" y="17641"/>
                    </a:lnTo>
                    <a:lnTo>
                      <a:pt x="20480" y="17012"/>
                    </a:lnTo>
                    <a:lnTo>
                      <a:pt x="20551" y="16488"/>
                    </a:lnTo>
                    <a:lnTo>
                      <a:pt x="20551" y="16055"/>
                    </a:lnTo>
                    <a:lnTo>
                      <a:pt x="20551" y="15911"/>
                    </a:lnTo>
                    <a:lnTo>
                      <a:pt x="20445" y="15754"/>
                    </a:lnTo>
                    <a:lnTo>
                      <a:pt x="20356" y="15610"/>
                    </a:lnTo>
                    <a:lnTo>
                      <a:pt x="20178" y="15452"/>
                    </a:lnTo>
                    <a:lnTo>
                      <a:pt x="20001" y="15334"/>
                    </a:lnTo>
                    <a:lnTo>
                      <a:pt x="19770" y="15230"/>
                    </a:lnTo>
                    <a:lnTo>
                      <a:pt x="19521" y="15125"/>
                    </a:lnTo>
                    <a:lnTo>
                      <a:pt x="19290" y="15059"/>
                    </a:lnTo>
                    <a:lnTo>
                      <a:pt x="19024" y="15007"/>
                    </a:lnTo>
                    <a:lnTo>
                      <a:pt x="18740" y="14954"/>
                    </a:lnTo>
                    <a:lnTo>
                      <a:pt x="18509" y="14954"/>
                    </a:lnTo>
                    <a:lnTo>
                      <a:pt x="18225" y="14954"/>
                    </a:lnTo>
                    <a:lnTo>
                      <a:pt x="17994" y="15007"/>
                    </a:lnTo>
                    <a:lnTo>
                      <a:pt x="17763" y="15085"/>
                    </a:lnTo>
                    <a:lnTo>
                      <a:pt x="17550" y="15177"/>
                    </a:lnTo>
                    <a:lnTo>
                      <a:pt x="17372" y="15308"/>
                    </a:lnTo>
                    <a:lnTo>
                      <a:pt x="17176" y="15426"/>
                    </a:lnTo>
                    <a:lnTo>
                      <a:pt x="16928" y="15557"/>
                    </a:lnTo>
                    <a:lnTo>
                      <a:pt x="16661" y="15636"/>
                    </a:lnTo>
                    <a:lnTo>
                      <a:pt x="16359" y="15688"/>
                    </a:lnTo>
                    <a:lnTo>
                      <a:pt x="16022" y="15715"/>
                    </a:lnTo>
                    <a:lnTo>
                      <a:pt x="15667" y="15688"/>
                    </a:lnTo>
                    <a:lnTo>
                      <a:pt x="15294" y="15662"/>
                    </a:lnTo>
                    <a:lnTo>
                      <a:pt x="14956" y="15583"/>
                    </a:lnTo>
                    <a:lnTo>
                      <a:pt x="14619" y="15479"/>
                    </a:lnTo>
                    <a:lnTo>
                      <a:pt x="14281" y="15334"/>
                    </a:lnTo>
                    <a:lnTo>
                      <a:pt x="13961" y="15177"/>
                    </a:lnTo>
                    <a:lnTo>
                      <a:pt x="13695" y="14981"/>
                    </a:lnTo>
                    <a:lnTo>
                      <a:pt x="13588" y="14850"/>
                    </a:lnTo>
                    <a:lnTo>
                      <a:pt x="13482" y="14732"/>
                    </a:lnTo>
                    <a:lnTo>
                      <a:pt x="13393" y="14600"/>
                    </a:lnTo>
                    <a:lnTo>
                      <a:pt x="13322" y="14456"/>
                    </a:lnTo>
                    <a:lnTo>
                      <a:pt x="13251" y="14299"/>
                    </a:lnTo>
                    <a:lnTo>
                      <a:pt x="13215" y="14155"/>
                    </a:lnTo>
                    <a:lnTo>
                      <a:pt x="13180" y="13971"/>
                    </a:lnTo>
                    <a:lnTo>
                      <a:pt x="13180" y="13801"/>
                    </a:lnTo>
                    <a:lnTo>
                      <a:pt x="13180" y="13591"/>
                    </a:lnTo>
                    <a:lnTo>
                      <a:pt x="13215" y="13395"/>
                    </a:lnTo>
                    <a:lnTo>
                      <a:pt x="13251" y="13198"/>
                    </a:lnTo>
                    <a:lnTo>
                      <a:pt x="13322" y="13015"/>
                    </a:lnTo>
                    <a:lnTo>
                      <a:pt x="13393" y="12870"/>
                    </a:lnTo>
                    <a:lnTo>
                      <a:pt x="13482" y="12713"/>
                    </a:lnTo>
                    <a:lnTo>
                      <a:pt x="13588" y="12569"/>
                    </a:lnTo>
                    <a:lnTo>
                      <a:pt x="13730" y="12438"/>
                    </a:lnTo>
                    <a:lnTo>
                      <a:pt x="13997" y="12215"/>
                    </a:lnTo>
                    <a:lnTo>
                      <a:pt x="14334" y="12005"/>
                    </a:lnTo>
                    <a:lnTo>
                      <a:pt x="14690" y="11861"/>
                    </a:lnTo>
                    <a:lnTo>
                      <a:pt x="15063" y="11756"/>
                    </a:lnTo>
                    <a:lnTo>
                      <a:pt x="15436" y="11678"/>
                    </a:lnTo>
                    <a:lnTo>
                      <a:pt x="15809" y="11638"/>
                    </a:lnTo>
                    <a:lnTo>
                      <a:pt x="16182" y="11638"/>
                    </a:lnTo>
                    <a:lnTo>
                      <a:pt x="16555" y="11678"/>
                    </a:lnTo>
                    <a:lnTo>
                      <a:pt x="16910" y="11730"/>
                    </a:lnTo>
                    <a:lnTo>
                      <a:pt x="17248" y="11835"/>
                    </a:lnTo>
                    <a:lnTo>
                      <a:pt x="17514" y="11966"/>
                    </a:lnTo>
                    <a:lnTo>
                      <a:pt x="17763" y="12110"/>
                    </a:lnTo>
                    <a:lnTo>
                      <a:pt x="17887" y="12215"/>
                    </a:lnTo>
                    <a:lnTo>
                      <a:pt x="18065" y="12307"/>
                    </a:lnTo>
                    <a:lnTo>
                      <a:pt x="18260" y="12412"/>
                    </a:lnTo>
                    <a:lnTo>
                      <a:pt x="18438" y="12464"/>
                    </a:lnTo>
                    <a:lnTo>
                      <a:pt x="18669" y="12543"/>
                    </a:lnTo>
                    <a:lnTo>
                      <a:pt x="18882" y="12569"/>
                    </a:lnTo>
                    <a:lnTo>
                      <a:pt x="19113" y="12595"/>
                    </a:lnTo>
                    <a:lnTo>
                      <a:pt x="19361" y="12608"/>
                    </a:lnTo>
                    <a:lnTo>
                      <a:pt x="19592" y="12608"/>
                    </a:lnTo>
                    <a:lnTo>
                      <a:pt x="19841" y="12595"/>
                    </a:lnTo>
                    <a:lnTo>
                      <a:pt x="20072" y="12543"/>
                    </a:lnTo>
                    <a:lnTo>
                      <a:pt x="20321" y="12490"/>
                    </a:lnTo>
                    <a:lnTo>
                      <a:pt x="20551" y="12438"/>
                    </a:lnTo>
                    <a:lnTo>
                      <a:pt x="20800" y="12333"/>
                    </a:lnTo>
                    <a:lnTo>
                      <a:pt x="20996" y="12241"/>
                    </a:lnTo>
                    <a:lnTo>
                      <a:pt x="21244" y="12110"/>
                    </a:lnTo>
                    <a:lnTo>
                      <a:pt x="21298" y="12032"/>
                    </a:lnTo>
                    <a:lnTo>
                      <a:pt x="21404" y="11966"/>
                    </a:lnTo>
                    <a:lnTo>
                      <a:pt x="21475" y="11861"/>
                    </a:lnTo>
                    <a:lnTo>
                      <a:pt x="21511" y="11730"/>
                    </a:lnTo>
                    <a:lnTo>
                      <a:pt x="21617" y="11481"/>
                    </a:lnTo>
                    <a:lnTo>
                      <a:pt x="21653" y="11180"/>
                    </a:lnTo>
                    <a:lnTo>
                      <a:pt x="21653" y="10826"/>
                    </a:lnTo>
                    <a:lnTo>
                      <a:pt x="21653" y="10472"/>
                    </a:lnTo>
                    <a:lnTo>
                      <a:pt x="21582" y="10092"/>
                    </a:lnTo>
                    <a:lnTo>
                      <a:pt x="21511" y="9725"/>
                    </a:lnTo>
                    <a:lnTo>
                      <a:pt x="21298" y="8912"/>
                    </a:lnTo>
                    <a:lnTo>
                      <a:pt x="21067" y="8191"/>
                    </a:lnTo>
                    <a:lnTo>
                      <a:pt x="20800" y="7536"/>
                    </a:lnTo>
                    <a:lnTo>
                      <a:pt x="20551" y="7025"/>
                    </a:lnTo>
                    <a:lnTo>
                      <a:pt x="20001" y="7103"/>
                    </a:lnTo>
                    <a:lnTo>
                      <a:pt x="19432" y="7156"/>
                    </a:lnTo>
                    <a:lnTo>
                      <a:pt x="18846" y="7208"/>
                    </a:lnTo>
                    <a:lnTo>
                      <a:pt x="18225" y="7208"/>
                    </a:lnTo>
                    <a:lnTo>
                      <a:pt x="17656" y="7208"/>
                    </a:lnTo>
                    <a:lnTo>
                      <a:pt x="17070" y="7182"/>
                    </a:lnTo>
                    <a:lnTo>
                      <a:pt x="16484" y="7156"/>
                    </a:lnTo>
                    <a:lnTo>
                      <a:pt x="15986" y="7103"/>
                    </a:lnTo>
                    <a:lnTo>
                      <a:pt x="14992" y="6999"/>
                    </a:lnTo>
                    <a:lnTo>
                      <a:pt x="14210" y="6907"/>
                    </a:lnTo>
                    <a:lnTo>
                      <a:pt x="13695" y="6828"/>
                    </a:lnTo>
                    <a:lnTo>
                      <a:pt x="13517" y="6802"/>
                    </a:lnTo>
                    <a:lnTo>
                      <a:pt x="13073" y="6645"/>
                    </a:lnTo>
                    <a:lnTo>
                      <a:pt x="12700" y="6474"/>
                    </a:lnTo>
                    <a:lnTo>
                      <a:pt x="12363" y="6304"/>
                    </a:lnTo>
                    <a:lnTo>
                      <a:pt x="12132" y="6094"/>
                    </a:lnTo>
                    <a:lnTo>
                      <a:pt x="11919" y="5871"/>
                    </a:lnTo>
                    <a:lnTo>
                      <a:pt x="11776" y="5649"/>
                    </a:lnTo>
                    <a:lnTo>
                      <a:pt x="11688" y="5413"/>
                    </a:lnTo>
                    <a:lnTo>
                      <a:pt x="11617" y="5190"/>
                    </a:lnTo>
                    <a:lnTo>
                      <a:pt x="11617" y="4941"/>
                    </a:lnTo>
                    <a:lnTo>
                      <a:pt x="11652" y="4718"/>
                    </a:lnTo>
                    <a:lnTo>
                      <a:pt x="11723" y="4482"/>
                    </a:lnTo>
                    <a:lnTo>
                      <a:pt x="11812" y="4285"/>
                    </a:lnTo>
                    <a:lnTo>
                      <a:pt x="11919" y="4089"/>
                    </a:lnTo>
                    <a:lnTo>
                      <a:pt x="12096" y="3905"/>
                    </a:lnTo>
                    <a:lnTo>
                      <a:pt x="12292" y="3735"/>
                    </a:lnTo>
                    <a:lnTo>
                      <a:pt x="12505" y="3604"/>
                    </a:lnTo>
                    <a:lnTo>
                      <a:pt x="12700" y="3460"/>
                    </a:lnTo>
                    <a:lnTo>
                      <a:pt x="12878" y="3250"/>
                    </a:lnTo>
                    <a:lnTo>
                      <a:pt x="13038" y="3027"/>
                    </a:lnTo>
                    <a:lnTo>
                      <a:pt x="13180" y="2752"/>
                    </a:lnTo>
                    <a:lnTo>
                      <a:pt x="13286" y="2477"/>
                    </a:lnTo>
                    <a:lnTo>
                      <a:pt x="13322" y="2175"/>
                    </a:lnTo>
                    <a:lnTo>
                      <a:pt x="13357" y="1874"/>
                    </a:lnTo>
                    <a:lnTo>
                      <a:pt x="13286" y="1572"/>
                    </a:lnTo>
                    <a:lnTo>
                      <a:pt x="13180" y="1271"/>
                    </a:lnTo>
                    <a:lnTo>
                      <a:pt x="13038" y="983"/>
                    </a:lnTo>
                    <a:lnTo>
                      <a:pt x="12949" y="865"/>
                    </a:lnTo>
                    <a:lnTo>
                      <a:pt x="12807" y="733"/>
                    </a:lnTo>
                    <a:lnTo>
                      <a:pt x="12665" y="616"/>
                    </a:lnTo>
                    <a:lnTo>
                      <a:pt x="12505" y="511"/>
                    </a:lnTo>
                    <a:lnTo>
                      <a:pt x="12327" y="406"/>
                    </a:lnTo>
                    <a:lnTo>
                      <a:pt x="12132" y="314"/>
                    </a:lnTo>
                    <a:lnTo>
                      <a:pt x="11883" y="235"/>
                    </a:lnTo>
                    <a:lnTo>
                      <a:pt x="11652" y="183"/>
                    </a:lnTo>
                    <a:lnTo>
                      <a:pt x="11368" y="104"/>
                    </a:lnTo>
                    <a:lnTo>
                      <a:pt x="11101" y="78"/>
                    </a:lnTo>
                    <a:lnTo>
                      <a:pt x="10800" y="52"/>
                    </a:lnTo>
                    <a:lnTo>
                      <a:pt x="10444" y="52"/>
                    </a:lnTo>
                    <a:lnTo>
                      <a:pt x="10142" y="52"/>
                    </a:lnTo>
                    <a:lnTo>
                      <a:pt x="9840" y="78"/>
                    </a:lnTo>
                    <a:lnTo>
                      <a:pt x="9574" y="104"/>
                    </a:lnTo>
                    <a:lnTo>
                      <a:pt x="9325" y="157"/>
                    </a:lnTo>
                    <a:lnTo>
                      <a:pt x="9094" y="209"/>
                    </a:lnTo>
                    <a:lnTo>
                      <a:pt x="8846" y="262"/>
                    </a:lnTo>
                    <a:lnTo>
                      <a:pt x="8650" y="340"/>
                    </a:lnTo>
                    <a:lnTo>
                      <a:pt x="8437" y="432"/>
                    </a:lnTo>
                    <a:lnTo>
                      <a:pt x="8277" y="511"/>
                    </a:lnTo>
                    <a:lnTo>
                      <a:pt x="8100" y="616"/>
                    </a:lnTo>
                    <a:lnTo>
                      <a:pt x="7957" y="707"/>
                    </a:lnTo>
                    <a:lnTo>
                      <a:pt x="7833" y="838"/>
                    </a:lnTo>
                    <a:lnTo>
                      <a:pt x="7620" y="1061"/>
                    </a:lnTo>
                    <a:lnTo>
                      <a:pt x="7442" y="1336"/>
                    </a:lnTo>
                    <a:lnTo>
                      <a:pt x="7353" y="1599"/>
                    </a:lnTo>
                    <a:lnTo>
                      <a:pt x="7318" y="1900"/>
                    </a:lnTo>
                    <a:lnTo>
                      <a:pt x="7318" y="2175"/>
                    </a:lnTo>
                    <a:lnTo>
                      <a:pt x="7353" y="2450"/>
                    </a:lnTo>
                    <a:lnTo>
                      <a:pt x="7442" y="2726"/>
                    </a:lnTo>
                    <a:lnTo>
                      <a:pt x="7620" y="2975"/>
                    </a:lnTo>
                    <a:lnTo>
                      <a:pt x="7833" y="3198"/>
                    </a:lnTo>
                    <a:lnTo>
                      <a:pt x="8064" y="3433"/>
                    </a:lnTo>
                    <a:lnTo>
                      <a:pt x="8295" y="3630"/>
                    </a:lnTo>
                    <a:lnTo>
                      <a:pt x="8508" y="3853"/>
                    </a:lnTo>
                    <a:lnTo>
                      <a:pt x="8686" y="4089"/>
                    </a:lnTo>
                    <a:lnTo>
                      <a:pt x="8775" y="4312"/>
                    </a:lnTo>
                    <a:lnTo>
                      <a:pt x="8846" y="4561"/>
                    </a:lnTo>
                    <a:lnTo>
                      <a:pt x="8846" y="4810"/>
                    </a:lnTo>
                    <a:lnTo>
                      <a:pt x="8810" y="5059"/>
                    </a:lnTo>
                    <a:lnTo>
                      <a:pt x="8721" y="5295"/>
                    </a:lnTo>
                    <a:lnTo>
                      <a:pt x="8579" y="5544"/>
                    </a:lnTo>
                    <a:lnTo>
                      <a:pt x="8366" y="5766"/>
                    </a:lnTo>
                    <a:lnTo>
                      <a:pt x="8135" y="5976"/>
                    </a:lnTo>
                    <a:lnTo>
                      <a:pt x="7833" y="6199"/>
                    </a:lnTo>
                    <a:lnTo>
                      <a:pt x="7478" y="6369"/>
                    </a:lnTo>
                    <a:lnTo>
                      <a:pt x="7069" y="6527"/>
                    </a:lnTo>
                    <a:lnTo>
                      <a:pt x="6590" y="6671"/>
                    </a:lnTo>
                    <a:lnTo>
                      <a:pt x="6092" y="6802"/>
                    </a:lnTo>
                    <a:lnTo>
                      <a:pt x="5684" y="6802"/>
                    </a:lnTo>
                    <a:lnTo>
                      <a:pt x="5133" y="6802"/>
                    </a:lnTo>
                    <a:lnTo>
                      <a:pt x="4547" y="6802"/>
                    </a:lnTo>
                    <a:lnTo>
                      <a:pt x="3872" y="6802"/>
                    </a:lnTo>
                    <a:lnTo>
                      <a:pt x="3144" y="6802"/>
                    </a:lnTo>
                    <a:lnTo>
                      <a:pt x="2362" y="6802"/>
                    </a:lnTo>
                    <a:lnTo>
                      <a:pt x="1545" y="6802"/>
                    </a:lnTo>
                    <a:lnTo>
                      <a:pt x="692" y="6802"/>
                    </a:lnTo>
                    <a:lnTo>
                      <a:pt x="586" y="7234"/>
                    </a:lnTo>
                    <a:lnTo>
                      <a:pt x="461" y="7837"/>
                    </a:lnTo>
                    <a:lnTo>
                      <a:pt x="355" y="8493"/>
                    </a:lnTo>
                    <a:lnTo>
                      <a:pt x="248" y="9187"/>
                    </a:lnTo>
                    <a:lnTo>
                      <a:pt x="142" y="9869"/>
                    </a:lnTo>
                    <a:lnTo>
                      <a:pt x="106" y="10498"/>
                    </a:lnTo>
                    <a:lnTo>
                      <a:pt x="106" y="10983"/>
                    </a:lnTo>
                    <a:lnTo>
                      <a:pt x="106" y="11311"/>
                    </a:lnTo>
                    <a:lnTo>
                      <a:pt x="213" y="11481"/>
                    </a:lnTo>
                    <a:lnTo>
                      <a:pt x="319" y="11651"/>
                    </a:lnTo>
                    <a:lnTo>
                      <a:pt x="497" y="11783"/>
                    </a:lnTo>
                    <a:lnTo>
                      <a:pt x="692" y="11914"/>
                    </a:lnTo>
                    <a:lnTo>
                      <a:pt x="941" y="12032"/>
                    </a:lnTo>
                    <a:lnTo>
                      <a:pt x="1207" y="12110"/>
                    </a:lnTo>
                    <a:lnTo>
                      <a:pt x="1509" y="12189"/>
                    </a:lnTo>
                    <a:lnTo>
                      <a:pt x="1794" y="12241"/>
                    </a:lnTo>
                    <a:lnTo>
                      <a:pt x="2131" y="12267"/>
                    </a:lnTo>
                    <a:lnTo>
                      <a:pt x="2433" y="12281"/>
                    </a:lnTo>
                    <a:lnTo>
                      <a:pt x="2735" y="12267"/>
                    </a:lnTo>
                    <a:lnTo>
                      <a:pt x="3055" y="12241"/>
                    </a:lnTo>
                    <a:lnTo>
                      <a:pt x="3357" y="12189"/>
                    </a:lnTo>
                    <a:lnTo>
                      <a:pt x="3623" y="12084"/>
                    </a:lnTo>
                    <a:lnTo>
                      <a:pt x="3872" y="11979"/>
                    </a:lnTo>
                    <a:lnTo>
                      <a:pt x="4103" y="11861"/>
                    </a:lnTo>
                    <a:lnTo>
                      <a:pt x="4316" y="11704"/>
                    </a:lnTo>
                    <a:lnTo>
                      <a:pt x="4582" y="11612"/>
                    </a:lnTo>
                    <a:lnTo>
                      <a:pt x="4849" y="11533"/>
                    </a:lnTo>
                    <a:lnTo>
                      <a:pt x="5169" y="11507"/>
                    </a:lnTo>
                    <a:lnTo>
                      <a:pt x="5506" y="11481"/>
                    </a:lnTo>
                    <a:lnTo>
                      <a:pt x="5808" y="11507"/>
                    </a:lnTo>
                    <a:lnTo>
                      <a:pt x="6146" y="11560"/>
                    </a:lnTo>
                    <a:lnTo>
                      <a:pt x="6501" y="11651"/>
                    </a:lnTo>
                    <a:lnTo>
                      <a:pt x="6803" y="11783"/>
                    </a:lnTo>
                    <a:lnTo>
                      <a:pt x="7105" y="11940"/>
                    </a:lnTo>
                    <a:lnTo>
                      <a:pt x="7353" y="12110"/>
                    </a:lnTo>
                    <a:lnTo>
                      <a:pt x="7584" y="12333"/>
                    </a:lnTo>
                    <a:lnTo>
                      <a:pt x="7798" y="12595"/>
                    </a:lnTo>
                    <a:lnTo>
                      <a:pt x="7922" y="12870"/>
                    </a:lnTo>
                    <a:lnTo>
                      <a:pt x="8028" y="13198"/>
                    </a:lnTo>
                    <a:lnTo>
                      <a:pt x="8064" y="13526"/>
                    </a:lnTo>
                    <a:lnTo>
                      <a:pt x="8028" y="13775"/>
                    </a:lnTo>
                    <a:lnTo>
                      <a:pt x="7922" y="13998"/>
                    </a:lnTo>
                    <a:lnTo>
                      <a:pt x="7798" y="14220"/>
                    </a:lnTo>
                    <a:lnTo>
                      <a:pt x="7584" y="14404"/>
                    </a:lnTo>
                    <a:lnTo>
                      <a:pt x="7353" y="14574"/>
                    </a:lnTo>
                    <a:lnTo>
                      <a:pt x="7105" y="14732"/>
                    </a:lnTo>
                    <a:lnTo>
                      <a:pt x="6803" y="14850"/>
                    </a:lnTo>
                    <a:lnTo>
                      <a:pt x="6501" y="14954"/>
                    </a:lnTo>
                    <a:lnTo>
                      <a:pt x="6146" y="15033"/>
                    </a:lnTo>
                    <a:lnTo>
                      <a:pt x="5808" y="15085"/>
                    </a:lnTo>
                    <a:lnTo>
                      <a:pt x="5506" y="15085"/>
                    </a:lnTo>
                    <a:lnTo>
                      <a:pt x="5169" y="15059"/>
                    </a:lnTo>
                    <a:lnTo>
                      <a:pt x="4849" y="15007"/>
                    </a:lnTo>
                    <a:lnTo>
                      <a:pt x="4582" y="14902"/>
                    </a:lnTo>
                    <a:lnTo>
                      <a:pt x="4316" y="14784"/>
                    </a:lnTo>
                    <a:lnTo>
                      <a:pt x="4103" y="14600"/>
                    </a:lnTo>
                    <a:lnTo>
                      <a:pt x="3907" y="14430"/>
                    </a:lnTo>
                    <a:lnTo>
                      <a:pt x="3659" y="14299"/>
                    </a:lnTo>
                    <a:lnTo>
                      <a:pt x="3428" y="14194"/>
                    </a:lnTo>
                    <a:lnTo>
                      <a:pt x="3179" y="14129"/>
                    </a:lnTo>
                    <a:lnTo>
                      <a:pt x="2913" y="14102"/>
                    </a:lnTo>
                    <a:lnTo>
                      <a:pt x="2646" y="14102"/>
                    </a:lnTo>
                    <a:lnTo>
                      <a:pt x="2362" y="14129"/>
                    </a:lnTo>
                    <a:lnTo>
                      <a:pt x="2096" y="14168"/>
                    </a:lnTo>
                    <a:lnTo>
                      <a:pt x="1811" y="14273"/>
                    </a:lnTo>
                    <a:lnTo>
                      <a:pt x="1545" y="14378"/>
                    </a:lnTo>
                    <a:lnTo>
                      <a:pt x="1314" y="14496"/>
                    </a:lnTo>
                    <a:lnTo>
                      <a:pt x="1065" y="14653"/>
                    </a:lnTo>
                    <a:lnTo>
                      <a:pt x="870" y="14797"/>
                    </a:lnTo>
                    <a:lnTo>
                      <a:pt x="657" y="14981"/>
                    </a:lnTo>
                    <a:lnTo>
                      <a:pt x="497" y="15177"/>
                    </a:lnTo>
                    <a:lnTo>
                      <a:pt x="390" y="15413"/>
                    </a:lnTo>
                    <a:lnTo>
                      <a:pt x="284" y="15636"/>
                    </a:lnTo>
                    <a:lnTo>
                      <a:pt x="248" y="15911"/>
                    </a:lnTo>
                    <a:lnTo>
                      <a:pt x="284" y="16239"/>
                    </a:lnTo>
                    <a:lnTo>
                      <a:pt x="319" y="16566"/>
                    </a:lnTo>
                    <a:lnTo>
                      <a:pt x="497" y="17340"/>
                    </a:lnTo>
                    <a:lnTo>
                      <a:pt x="692" y="18152"/>
                    </a:lnTo>
                    <a:lnTo>
                      <a:pt x="799" y="18559"/>
                    </a:lnTo>
                    <a:lnTo>
                      <a:pt x="905" y="18978"/>
                    </a:lnTo>
                    <a:lnTo>
                      <a:pt x="959" y="19384"/>
                    </a:lnTo>
                    <a:lnTo>
                      <a:pt x="994" y="19791"/>
                    </a:lnTo>
                    <a:lnTo>
                      <a:pt x="994" y="20132"/>
                    </a:lnTo>
                    <a:lnTo>
                      <a:pt x="959" y="20485"/>
                    </a:lnTo>
                    <a:lnTo>
                      <a:pt x="941" y="20669"/>
                    </a:lnTo>
                    <a:lnTo>
                      <a:pt x="870" y="20813"/>
                    </a:lnTo>
                    <a:lnTo>
                      <a:pt x="799" y="20970"/>
                    </a:lnTo>
                    <a:lnTo>
                      <a:pt x="692" y="21088"/>
                    </a:lnTo>
                    <a:lnTo>
                      <a:pt x="1474" y="20997"/>
                    </a:lnTo>
                    <a:lnTo>
                      <a:pt x="2291" y="20866"/>
                    </a:lnTo>
                    <a:lnTo>
                      <a:pt x="3108" y="20787"/>
                    </a:lnTo>
                    <a:lnTo>
                      <a:pt x="3907" y="20721"/>
                    </a:lnTo>
                    <a:lnTo>
                      <a:pt x="4653" y="20695"/>
                    </a:lnTo>
                    <a:lnTo>
                      <a:pt x="5364" y="20695"/>
                    </a:lnTo>
                    <a:lnTo>
                      <a:pt x="5701" y="20721"/>
                    </a:lnTo>
                    <a:lnTo>
                      <a:pt x="6057" y="20761"/>
                    </a:lnTo>
                    <a:lnTo>
                      <a:pt x="6323" y="20813"/>
                    </a:lnTo>
                    <a:lnTo>
                      <a:pt x="6625" y="20892"/>
                    </a:lnTo>
                    <a:close/>
                  </a:path>
                </a:pathLst>
              </a:custGeom>
              <a:solidFill>
                <a:srgbClr val="99CC00"/>
              </a:solidFill>
              <a:ln w="3175">
                <a:solidFill>
                  <a:srgbClr val="99C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6" name="Puzzle2"/>
              <p:cNvSpPr>
                <a:spLocks noEditPoints="1" noChangeArrowheads="1"/>
              </p:cNvSpPr>
              <p:nvPr/>
            </p:nvSpPr>
            <p:spPr bwMode="auto">
              <a:xfrm>
                <a:off x="5057" y="2520"/>
                <a:ext cx="398" cy="315"/>
              </a:xfrm>
              <a:custGeom>
                <a:avLst/>
                <a:gdLst>
                  <a:gd name="T0" fmla="*/ 0 w 21600"/>
                  <a:gd name="T1" fmla="*/ 3 h 21600"/>
                  <a:gd name="T2" fmla="*/ 1 w 21600"/>
                  <a:gd name="T3" fmla="*/ 5 h 21600"/>
                  <a:gd name="T4" fmla="*/ 4 w 21600"/>
                  <a:gd name="T5" fmla="*/ 3 h 21600"/>
                  <a:gd name="T6" fmla="*/ 6 w 21600"/>
                  <a:gd name="T7" fmla="*/ 5 h 21600"/>
                  <a:gd name="T8" fmla="*/ 7 w 21600"/>
                  <a:gd name="T9" fmla="*/ 3 h 21600"/>
                  <a:gd name="T10" fmla="*/ 6 w 21600"/>
                  <a:gd name="T11" fmla="*/ 1 h 21600"/>
                  <a:gd name="T12" fmla="*/ 4 w 21600"/>
                  <a:gd name="T13" fmla="*/ 0 h 21600"/>
                  <a:gd name="T14" fmla="*/ 1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5373 w 21600"/>
                  <a:gd name="T25" fmla="*/ 6720 h 21600"/>
                  <a:gd name="T26" fmla="*/ 16173 w 21600"/>
                  <a:gd name="T27" fmla="*/ 20434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4247" y="12354"/>
                    </a:moveTo>
                    <a:lnTo>
                      <a:pt x="4134" y="12468"/>
                    </a:lnTo>
                    <a:lnTo>
                      <a:pt x="4010" y="12581"/>
                    </a:lnTo>
                    <a:lnTo>
                      <a:pt x="3897" y="12637"/>
                    </a:lnTo>
                    <a:lnTo>
                      <a:pt x="3773" y="12694"/>
                    </a:lnTo>
                    <a:lnTo>
                      <a:pt x="3637" y="12694"/>
                    </a:lnTo>
                    <a:lnTo>
                      <a:pt x="3524" y="12694"/>
                    </a:lnTo>
                    <a:lnTo>
                      <a:pt x="3400" y="12665"/>
                    </a:lnTo>
                    <a:lnTo>
                      <a:pt x="3287" y="12609"/>
                    </a:lnTo>
                    <a:lnTo>
                      <a:pt x="3027" y="12496"/>
                    </a:lnTo>
                    <a:lnTo>
                      <a:pt x="2790" y="12340"/>
                    </a:lnTo>
                    <a:lnTo>
                      <a:pt x="2530" y="12142"/>
                    </a:lnTo>
                    <a:lnTo>
                      <a:pt x="2293" y="11987"/>
                    </a:lnTo>
                    <a:lnTo>
                      <a:pt x="2033" y="11817"/>
                    </a:lnTo>
                    <a:lnTo>
                      <a:pt x="1773" y="11676"/>
                    </a:lnTo>
                    <a:lnTo>
                      <a:pt x="1638" y="11662"/>
                    </a:lnTo>
                    <a:lnTo>
                      <a:pt x="1513" y="11634"/>
                    </a:lnTo>
                    <a:lnTo>
                      <a:pt x="1378" y="11634"/>
                    </a:lnTo>
                    <a:lnTo>
                      <a:pt x="1253" y="11634"/>
                    </a:lnTo>
                    <a:lnTo>
                      <a:pt x="1118" y="11662"/>
                    </a:lnTo>
                    <a:lnTo>
                      <a:pt x="971" y="11732"/>
                    </a:lnTo>
                    <a:lnTo>
                      <a:pt x="835" y="11817"/>
                    </a:lnTo>
                    <a:lnTo>
                      <a:pt x="711" y="11959"/>
                    </a:lnTo>
                    <a:lnTo>
                      <a:pt x="553" y="12086"/>
                    </a:lnTo>
                    <a:lnTo>
                      <a:pt x="429" y="12284"/>
                    </a:lnTo>
                    <a:lnTo>
                      <a:pt x="271" y="12524"/>
                    </a:lnTo>
                    <a:lnTo>
                      <a:pt x="146" y="12793"/>
                    </a:lnTo>
                    <a:lnTo>
                      <a:pt x="79" y="12962"/>
                    </a:lnTo>
                    <a:lnTo>
                      <a:pt x="33" y="13146"/>
                    </a:lnTo>
                    <a:lnTo>
                      <a:pt x="11" y="13386"/>
                    </a:lnTo>
                    <a:lnTo>
                      <a:pt x="11" y="13641"/>
                    </a:lnTo>
                    <a:lnTo>
                      <a:pt x="33" y="13881"/>
                    </a:lnTo>
                    <a:lnTo>
                      <a:pt x="101" y="14150"/>
                    </a:lnTo>
                    <a:lnTo>
                      <a:pt x="192" y="14404"/>
                    </a:lnTo>
                    <a:lnTo>
                      <a:pt x="293" y="14645"/>
                    </a:lnTo>
                    <a:lnTo>
                      <a:pt x="451" y="14857"/>
                    </a:lnTo>
                    <a:lnTo>
                      <a:pt x="621" y="15054"/>
                    </a:lnTo>
                    <a:lnTo>
                      <a:pt x="734" y="15125"/>
                    </a:lnTo>
                    <a:lnTo>
                      <a:pt x="835" y="15210"/>
                    </a:lnTo>
                    <a:lnTo>
                      <a:pt x="948" y="15267"/>
                    </a:lnTo>
                    <a:lnTo>
                      <a:pt x="1084" y="15323"/>
                    </a:lnTo>
                    <a:lnTo>
                      <a:pt x="1208" y="15351"/>
                    </a:lnTo>
                    <a:lnTo>
                      <a:pt x="1355" y="15380"/>
                    </a:lnTo>
                    <a:lnTo>
                      <a:pt x="1513" y="15380"/>
                    </a:lnTo>
                    <a:lnTo>
                      <a:pt x="1683" y="15380"/>
                    </a:lnTo>
                    <a:lnTo>
                      <a:pt x="1864" y="15351"/>
                    </a:lnTo>
                    <a:lnTo>
                      <a:pt x="2033" y="15323"/>
                    </a:lnTo>
                    <a:lnTo>
                      <a:pt x="2225" y="15238"/>
                    </a:lnTo>
                    <a:lnTo>
                      <a:pt x="2428" y="15153"/>
                    </a:lnTo>
                    <a:lnTo>
                      <a:pt x="2745" y="15026"/>
                    </a:lnTo>
                    <a:lnTo>
                      <a:pt x="3005" y="14913"/>
                    </a:lnTo>
                    <a:lnTo>
                      <a:pt x="3264" y="14828"/>
                    </a:lnTo>
                    <a:lnTo>
                      <a:pt x="3513" y="14800"/>
                    </a:lnTo>
                    <a:lnTo>
                      <a:pt x="3615" y="14828"/>
                    </a:lnTo>
                    <a:lnTo>
                      <a:pt x="3728" y="14857"/>
                    </a:lnTo>
                    <a:lnTo>
                      <a:pt x="3807" y="14913"/>
                    </a:lnTo>
                    <a:lnTo>
                      <a:pt x="3920" y="14998"/>
                    </a:lnTo>
                    <a:lnTo>
                      <a:pt x="4010" y="15097"/>
                    </a:lnTo>
                    <a:lnTo>
                      <a:pt x="4089" y="15238"/>
                    </a:lnTo>
                    <a:lnTo>
                      <a:pt x="4179" y="15408"/>
                    </a:lnTo>
                    <a:lnTo>
                      <a:pt x="4247" y="15620"/>
                    </a:lnTo>
                    <a:lnTo>
                      <a:pt x="4326" y="15860"/>
                    </a:lnTo>
                    <a:lnTo>
                      <a:pt x="4394" y="16129"/>
                    </a:lnTo>
                    <a:lnTo>
                      <a:pt x="4439" y="16440"/>
                    </a:lnTo>
                    <a:lnTo>
                      <a:pt x="4507" y="16737"/>
                    </a:lnTo>
                    <a:lnTo>
                      <a:pt x="4552" y="17090"/>
                    </a:lnTo>
                    <a:lnTo>
                      <a:pt x="4575" y="17443"/>
                    </a:lnTo>
                    <a:lnTo>
                      <a:pt x="4586" y="17825"/>
                    </a:lnTo>
                    <a:lnTo>
                      <a:pt x="4586" y="18193"/>
                    </a:lnTo>
                    <a:lnTo>
                      <a:pt x="4586" y="18574"/>
                    </a:lnTo>
                    <a:lnTo>
                      <a:pt x="4586" y="18984"/>
                    </a:lnTo>
                    <a:lnTo>
                      <a:pt x="4552" y="19366"/>
                    </a:lnTo>
                    <a:lnTo>
                      <a:pt x="4507" y="19748"/>
                    </a:lnTo>
                    <a:lnTo>
                      <a:pt x="4462" y="20129"/>
                    </a:lnTo>
                    <a:lnTo>
                      <a:pt x="4371" y="20483"/>
                    </a:lnTo>
                    <a:lnTo>
                      <a:pt x="4292" y="20836"/>
                    </a:lnTo>
                    <a:lnTo>
                      <a:pt x="4202" y="21161"/>
                    </a:lnTo>
                    <a:lnTo>
                      <a:pt x="4744" y="21161"/>
                    </a:lnTo>
                    <a:lnTo>
                      <a:pt x="5264" y="21161"/>
                    </a:lnTo>
                    <a:lnTo>
                      <a:pt x="5784" y="21161"/>
                    </a:lnTo>
                    <a:lnTo>
                      <a:pt x="6235" y="21161"/>
                    </a:lnTo>
                    <a:lnTo>
                      <a:pt x="6676" y="21161"/>
                    </a:lnTo>
                    <a:lnTo>
                      <a:pt x="7060" y="21161"/>
                    </a:lnTo>
                    <a:lnTo>
                      <a:pt x="7410" y="21161"/>
                    </a:lnTo>
                    <a:lnTo>
                      <a:pt x="7670" y="21161"/>
                    </a:lnTo>
                    <a:lnTo>
                      <a:pt x="8020" y="21020"/>
                    </a:lnTo>
                    <a:lnTo>
                      <a:pt x="8303" y="20893"/>
                    </a:lnTo>
                    <a:lnTo>
                      <a:pt x="8563" y="20695"/>
                    </a:lnTo>
                    <a:lnTo>
                      <a:pt x="8800" y="20511"/>
                    </a:lnTo>
                    <a:lnTo>
                      <a:pt x="8969" y="20285"/>
                    </a:lnTo>
                    <a:lnTo>
                      <a:pt x="9150" y="20045"/>
                    </a:lnTo>
                    <a:lnTo>
                      <a:pt x="9252" y="19804"/>
                    </a:lnTo>
                    <a:lnTo>
                      <a:pt x="9342" y="19550"/>
                    </a:lnTo>
                    <a:lnTo>
                      <a:pt x="9410" y="19281"/>
                    </a:lnTo>
                    <a:lnTo>
                      <a:pt x="9433" y="19013"/>
                    </a:lnTo>
                    <a:lnTo>
                      <a:pt x="9433" y="18744"/>
                    </a:lnTo>
                    <a:lnTo>
                      <a:pt x="9387" y="18504"/>
                    </a:lnTo>
                    <a:lnTo>
                      <a:pt x="9320" y="18221"/>
                    </a:lnTo>
                    <a:lnTo>
                      <a:pt x="9207" y="17981"/>
                    </a:lnTo>
                    <a:lnTo>
                      <a:pt x="9105" y="17740"/>
                    </a:lnTo>
                    <a:lnTo>
                      <a:pt x="8924" y="17514"/>
                    </a:lnTo>
                    <a:lnTo>
                      <a:pt x="8777" y="17274"/>
                    </a:lnTo>
                    <a:lnTo>
                      <a:pt x="8642" y="17034"/>
                    </a:lnTo>
                    <a:lnTo>
                      <a:pt x="8563" y="16765"/>
                    </a:lnTo>
                    <a:lnTo>
                      <a:pt x="8472" y="16468"/>
                    </a:lnTo>
                    <a:lnTo>
                      <a:pt x="8450" y="16157"/>
                    </a:lnTo>
                    <a:lnTo>
                      <a:pt x="8450" y="15860"/>
                    </a:lnTo>
                    <a:lnTo>
                      <a:pt x="8472" y="15563"/>
                    </a:lnTo>
                    <a:lnTo>
                      <a:pt x="8540" y="15267"/>
                    </a:lnTo>
                    <a:lnTo>
                      <a:pt x="8642" y="14998"/>
                    </a:lnTo>
                    <a:lnTo>
                      <a:pt x="8777" y="14729"/>
                    </a:lnTo>
                    <a:lnTo>
                      <a:pt x="8868" y="14616"/>
                    </a:lnTo>
                    <a:lnTo>
                      <a:pt x="8969" y="14475"/>
                    </a:lnTo>
                    <a:lnTo>
                      <a:pt x="9060" y="14376"/>
                    </a:lnTo>
                    <a:lnTo>
                      <a:pt x="9184" y="14291"/>
                    </a:lnTo>
                    <a:lnTo>
                      <a:pt x="9297" y="14206"/>
                    </a:lnTo>
                    <a:lnTo>
                      <a:pt x="9433" y="14121"/>
                    </a:lnTo>
                    <a:lnTo>
                      <a:pt x="9579" y="14051"/>
                    </a:lnTo>
                    <a:lnTo>
                      <a:pt x="9726" y="13994"/>
                    </a:lnTo>
                    <a:lnTo>
                      <a:pt x="9884" y="13938"/>
                    </a:lnTo>
                    <a:lnTo>
                      <a:pt x="10054" y="13909"/>
                    </a:lnTo>
                    <a:lnTo>
                      <a:pt x="10257" y="13881"/>
                    </a:lnTo>
                    <a:lnTo>
                      <a:pt x="10449" y="13881"/>
                    </a:lnTo>
                    <a:lnTo>
                      <a:pt x="10664" y="13881"/>
                    </a:lnTo>
                    <a:lnTo>
                      <a:pt x="10856" y="13909"/>
                    </a:lnTo>
                    <a:lnTo>
                      <a:pt x="11037" y="13966"/>
                    </a:lnTo>
                    <a:lnTo>
                      <a:pt x="11206" y="14023"/>
                    </a:lnTo>
                    <a:lnTo>
                      <a:pt x="11353" y="14093"/>
                    </a:lnTo>
                    <a:lnTo>
                      <a:pt x="11511" y="14178"/>
                    </a:lnTo>
                    <a:lnTo>
                      <a:pt x="11635" y="14263"/>
                    </a:lnTo>
                    <a:lnTo>
                      <a:pt x="11748" y="14376"/>
                    </a:lnTo>
                    <a:lnTo>
                      <a:pt x="11861" y="14475"/>
                    </a:lnTo>
                    <a:lnTo>
                      <a:pt x="11941" y="14616"/>
                    </a:lnTo>
                    <a:lnTo>
                      <a:pt x="12031" y="14758"/>
                    </a:lnTo>
                    <a:lnTo>
                      <a:pt x="12099" y="14885"/>
                    </a:lnTo>
                    <a:lnTo>
                      <a:pt x="12200" y="15210"/>
                    </a:lnTo>
                    <a:lnTo>
                      <a:pt x="12268" y="15507"/>
                    </a:lnTo>
                    <a:lnTo>
                      <a:pt x="12291" y="15832"/>
                    </a:lnTo>
                    <a:lnTo>
                      <a:pt x="12291" y="16157"/>
                    </a:lnTo>
                    <a:lnTo>
                      <a:pt x="12246" y="16482"/>
                    </a:lnTo>
                    <a:lnTo>
                      <a:pt x="12178" y="16807"/>
                    </a:lnTo>
                    <a:lnTo>
                      <a:pt x="12099" y="17090"/>
                    </a:lnTo>
                    <a:lnTo>
                      <a:pt x="12008" y="17330"/>
                    </a:lnTo>
                    <a:lnTo>
                      <a:pt x="11884" y="17542"/>
                    </a:lnTo>
                    <a:lnTo>
                      <a:pt x="11748" y="17712"/>
                    </a:lnTo>
                    <a:lnTo>
                      <a:pt x="11613" y="17839"/>
                    </a:lnTo>
                    <a:lnTo>
                      <a:pt x="11489" y="18037"/>
                    </a:lnTo>
                    <a:lnTo>
                      <a:pt x="11398" y="18221"/>
                    </a:lnTo>
                    <a:lnTo>
                      <a:pt x="11319" y="18447"/>
                    </a:lnTo>
                    <a:lnTo>
                      <a:pt x="11251" y="18659"/>
                    </a:lnTo>
                    <a:lnTo>
                      <a:pt x="11206" y="18900"/>
                    </a:lnTo>
                    <a:lnTo>
                      <a:pt x="11184" y="19154"/>
                    </a:lnTo>
                    <a:lnTo>
                      <a:pt x="11184" y="19423"/>
                    </a:lnTo>
                    <a:lnTo>
                      <a:pt x="11229" y="19663"/>
                    </a:lnTo>
                    <a:lnTo>
                      <a:pt x="11297" y="19903"/>
                    </a:lnTo>
                    <a:lnTo>
                      <a:pt x="11376" y="20158"/>
                    </a:lnTo>
                    <a:lnTo>
                      <a:pt x="11511" y="20398"/>
                    </a:lnTo>
                    <a:lnTo>
                      <a:pt x="11681" y="20610"/>
                    </a:lnTo>
                    <a:lnTo>
                      <a:pt x="11884" y="20808"/>
                    </a:lnTo>
                    <a:lnTo>
                      <a:pt x="12121" y="20992"/>
                    </a:lnTo>
                    <a:lnTo>
                      <a:pt x="12404" y="21161"/>
                    </a:lnTo>
                    <a:lnTo>
                      <a:pt x="12528" y="21190"/>
                    </a:lnTo>
                    <a:lnTo>
                      <a:pt x="12856" y="21274"/>
                    </a:lnTo>
                    <a:lnTo>
                      <a:pt x="13330" y="21373"/>
                    </a:lnTo>
                    <a:lnTo>
                      <a:pt x="13963" y="21486"/>
                    </a:lnTo>
                    <a:lnTo>
                      <a:pt x="14313" y="21543"/>
                    </a:lnTo>
                    <a:lnTo>
                      <a:pt x="14652" y="21571"/>
                    </a:lnTo>
                    <a:lnTo>
                      <a:pt x="15025" y="21600"/>
                    </a:lnTo>
                    <a:lnTo>
                      <a:pt x="15409" y="21600"/>
                    </a:lnTo>
                    <a:lnTo>
                      <a:pt x="15782" y="21600"/>
                    </a:lnTo>
                    <a:lnTo>
                      <a:pt x="16177" y="21571"/>
                    </a:lnTo>
                    <a:lnTo>
                      <a:pt x="16516" y="21486"/>
                    </a:lnTo>
                    <a:lnTo>
                      <a:pt x="16889" y="21402"/>
                    </a:lnTo>
                    <a:lnTo>
                      <a:pt x="16821" y="21190"/>
                    </a:lnTo>
                    <a:lnTo>
                      <a:pt x="16776" y="20935"/>
                    </a:lnTo>
                    <a:lnTo>
                      <a:pt x="16742" y="20667"/>
                    </a:lnTo>
                    <a:lnTo>
                      <a:pt x="16719" y="20370"/>
                    </a:lnTo>
                    <a:lnTo>
                      <a:pt x="16697" y="19719"/>
                    </a:lnTo>
                    <a:lnTo>
                      <a:pt x="16697" y="19013"/>
                    </a:lnTo>
                    <a:lnTo>
                      <a:pt x="16719" y="18306"/>
                    </a:lnTo>
                    <a:lnTo>
                      <a:pt x="16753" y="17599"/>
                    </a:lnTo>
                    <a:lnTo>
                      <a:pt x="16821" y="16949"/>
                    </a:lnTo>
                    <a:lnTo>
                      <a:pt x="16889" y="16383"/>
                    </a:lnTo>
                    <a:lnTo>
                      <a:pt x="16934" y="16129"/>
                    </a:lnTo>
                    <a:lnTo>
                      <a:pt x="17002" y="15945"/>
                    </a:lnTo>
                    <a:lnTo>
                      <a:pt x="17081" y="15790"/>
                    </a:lnTo>
                    <a:lnTo>
                      <a:pt x="17194" y="15648"/>
                    </a:lnTo>
                    <a:lnTo>
                      <a:pt x="17318" y="15563"/>
                    </a:lnTo>
                    <a:lnTo>
                      <a:pt x="17453" y="15507"/>
                    </a:lnTo>
                    <a:lnTo>
                      <a:pt x="17600" y="15450"/>
                    </a:lnTo>
                    <a:lnTo>
                      <a:pt x="17758" y="15450"/>
                    </a:lnTo>
                    <a:lnTo>
                      <a:pt x="17905" y="15479"/>
                    </a:lnTo>
                    <a:lnTo>
                      <a:pt x="18064" y="15535"/>
                    </a:lnTo>
                    <a:lnTo>
                      <a:pt x="18233" y="15620"/>
                    </a:lnTo>
                    <a:lnTo>
                      <a:pt x="18380" y="15733"/>
                    </a:lnTo>
                    <a:lnTo>
                      <a:pt x="18561" y="15832"/>
                    </a:lnTo>
                    <a:lnTo>
                      <a:pt x="18707" y="15973"/>
                    </a:lnTo>
                    <a:lnTo>
                      <a:pt x="18866" y="16129"/>
                    </a:lnTo>
                    <a:lnTo>
                      <a:pt x="18990" y="16327"/>
                    </a:lnTo>
                    <a:lnTo>
                      <a:pt x="19125" y="16482"/>
                    </a:lnTo>
                    <a:lnTo>
                      <a:pt x="19295" y="16624"/>
                    </a:lnTo>
                    <a:lnTo>
                      <a:pt x="19464" y="16737"/>
                    </a:lnTo>
                    <a:lnTo>
                      <a:pt x="19668" y="16807"/>
                    </a:lnTo>
                    <a:lnTo>
                      <a:pt x="19860" y="16836"/>
                    </a:lnTo>
                    <a:lnTo>
                      <a:pt x="20052" y="16864"/>
                    </a:lnTo>
                    <a:lnTo>
                      <a:pt x="20266" y="16836"/>
                    </a:lnTo>
                    <a:lnTo>
                      <a:pt x="20470" y="16793"/>
                    </a:lnTo>
                    <a:lnTo>
                      <a:pt x="20662" y="16708"/>
                    </a:lnTo>
                    <a:lnTo>
                      <a:pt x="20854" y="16567"/>
                    </a:lnTo>
                    <a:lnTo>
                      <a:pt x="21035" y="16412"/>
                    </a:lnTo>
                    <a:lnTo>
                      <a:pt x="21182" y="16214"/>
                    </a:lnTo>
                    <a:lnTo>
                      <a:pt x="21340" y="16002"/>
                    </a:lnTo>
                    <a:lnTo>
                      <a:pt x="21441" y="15733"/>
                    </a:lnTo>
                    <a:lnTo>
                      <a:pt x="21532" y="15436"/>
                    </a:lnTo>
                    <a:lnTo>
                      <a:pt x="21600" y="15083"/>
                    </a:lnTo>
                    <a:lnTo>
                      <a:pt x="21600" y="14885"/>
                    </a:lnTo>
                    <a:lnTo>
                      <a:pt x="21600" y="14729"/>
                    </a:lnTo>
                    <a:lnTo>
                      <a:pt x="21600" y="14531"/>
                    </a:lnTo>
                    <a:lnTo>
                      <a:pt x="21577" y="14376"/>
                    </a:lnTo>
                    <a:lnTo>
                      <a:pt x="21532" y="14206"/>
                    </a:lnTo>
                    <a:lnTo>
                      <a:pt x="21487" y="14051"/>
                    </a:lnTo>
                    <a:lnTo>
                      <a:pt x="21419" y="13909"/>
                    </a:lnTo>
                    <a:lnTo>
                      <a:pt x="21351" y="13768"/>
                    </a:lnTo>
                    <a:lnTo>
                      <a:pt x="21204" y="13500"/>
                    </a:lnTo>
                    <a:lnTo>
                      <a:pt x="21035" y="13287"/>
                    </a:lnTo>
                    <a:lnTo>
                      <a:pt x="20809" y="13090"/>
                    </a:lnTo>
                    <a:lnTo>
                      <a:pt x="20594" y="12962"/>
                    </a:lnTo>
                    <a:lnTo>
                      <a:pt x="20357" y="12821"/>
                    </a:lnTo>
                    <a:lnTo>
                      <a:pt x="20120" y="12764"/>
                    </a:lnTo>
                    <a:lnTo>
                      <a:pt x="19882" y="12708"/>
                    </a:lnTo>
                    <a:lnTo>
                      <a:pt x="19645" y="12736"/>
                    </a:lnTo>
                    <a:lnTo>
                      <a:pt x="19430" y="12793"/>
                    </a:lnTo>
                    <a:lnTo>
                      <a:pt x="19227" y="12906"/>
                    </a:lnTo>
                    <a:lnTo>
                      <a:pt x="19148" y="12962"/>
                    </a:lnTo>
                    <a:lnTo>
                      <a:pt x="19058" y="13047"/>
                    </a:lnTo>
                    <a:lnTo>
                      <a:pt x="18990" y="13146"/>
                    </a:lnTo>
                    <a:lnTo>
                      <a:pt x="18911" y="13259"/>
                    </a:lnTo>
                    <a:lnTo>
                      <a:pt x="18775" y="13471"/>
                    </a:lnTo>
                    <a:lnTo>
                      <a:pt x="18628" y="13641"/>
                    </a:lnTo>
                    <a:lnTo>
                      <a:pt x="18470" y="13740"/>
                    </a:lnTo>
                    <a:lnTo>
                      <a:pt x="18301" y="13825"/>
                    </a:lnTo>
                    <a:lnTo>
                      <a:pt x="18143" y="13853"/>
                    </a:lnTo>
                    <a:lnTo>
                      <a:pt x="17973" y="13881"/>
                    </a:lnTo>
                    <a:lnTo>
                      <a:pt x="17804" y="13853"/>
                    </a:lnTo>
                    <a:lnTo>
                      <a:pt x="17646" y="13796"/>
                    </a:lnTo>
                    <a:lnTo>
                      <a:pt x="17499" y="13726"/>
                    </a:lnTo>
                    <a:lnTo>
                      <a:pt x="17341" y="13641"/>
                    </a:lnTo>
                    <a:lnTo>
                      <a:pt x="17216" y="13528"/>
                    </a:lnTo>
                    <a:lnTo>
                      <a:pt x="17103" y="13386"/>
                    </a:lnTo>
                    <a:lnTo>
                      <a:pt x="17024" y="13259"/>
                    </a:lnTo>
                    <a:lnTo>
                      <a:pt x="16934" y="13118"/>
                    </a:lnTo>
                    <a:lnTo>
                      <a:pt x="16889" y="12991"/>
                    </a:lnTo>
                    <a:lnTo>
                      <a:pt x="16889" y="12849"/>
                    </a:lnTo>
                    <a:lnTo>
                      <a:pt x="16889" y="12383"/>
                    </a:lnTo>
                    <a:lnTo>
                      <a:pt x="16889" y="11662"/>
                    </a:lnTo>
                    <a:lnTo>
                      <a:pt x="16889" y="10701"/>
                    </a:lnTo>
                    <a:lnTo>
                      <a:pt x="16889" y="9640"/>
                    </a:lnTo>
                    <a:lnTo>
                      <a:pt x="16889" y="8566"/>
                    </a:lnTo>
                    <a:lnTo>
                      <a:pt x="16889" y="7478"/>
                    </a:lnTo>
                    <a:lnTo>
                      <a:pt x="16889" y="6502"/>
                    </a:lnTo>
                    <a:lnTo>
                      <a:pt x="16889" y="5739"/>
                    </a:lnTo>
                    <a:lnTo>
                      <a:pt x="16674" y="5894"/>
                    </a:lnTo>
                    <a:lnTo>
                      <a:pt x="16414" y="6036"/>
                    </a:lnTo>
                    <a:lnTo>
                      <a:pt x="16154" y="6177"/>
                    </a:lnTo>
                    <a:lnTo>
                      <a:pt x="15849" y="6248"/>
                    </a:lnTo>
                    <a:lnTo>
                      <a:pt x="15544" y="6304"/>
                    </a:lnTo>
                    <a:lnTo>
                      <a:pt x="15217" y="6332"/>
                    </a:lnTo>
                    <a:lnTo>
                      <a:pt x="14866" y="6361"/>
                    </a:lnTo>
                    <a:lnTo>
                      <a:pt x="14550" y="6361"/>
                    </a:lnTo>
                    <a:lnTo>
                      <a:pt x="14200" y="6332"/>
                    </a:lnTo>
                    <a:lnTo>
                      <a:pt x="13850" y="6276"/>
                    </a:lnTo>
                    <a:lnTo>
                      <a:pt x="13522" y="6219"/>
                    </a:lnTo>
                    <a:lnTo>
                      <a:pt x="13206" y="6149"/>
                    </a:lnTo>
                    <a:lnTo>
                      <a:pt x="12901" y="6064"/>
                    </a:lnTo>
                    <a:lnTo>
                      <a:pt x="12618" y="5951"/>
                    </a:lnTo>
                    <a:lnTo>
                      <a:pt x="12358" y="5838"/>
                    </a:lnTo>
                    <a:lnTo>
                      <a:pt x="12121" y="5739"/>
                    </a:lnTo>
                    <a:lnTo>
                      <a:pt x="11941" y="5626"/>
                    </a:lnTo>
                    <a:lnTo>
                      <a:pt x="11794" y="5513"/>
                    </a:lnTo>
                    <a:lnTo>
                      <a:pt x="11658" y="5414"/>
                    </a:lnTo>
                    <a:lnTo>
                      <a:pt x="11556" y="5301"/>
                    </a:lnTo>
                    <a:lnTo>
                      <a:pt x="11466" y="5187"/>
                    </a:lnTo>
                    <a:lnTo>
                      <a:pt x="11398" y="5089"/>
                    </a:lnTo>
                    <a:lnTo>
                      <a:pt x="11376" y="4947"/>
                    </a:lnTo>
                    <a:lnTo>
                      <a:pt x="11353" y="4834"/>
                    </a:lnTo>
                    <a:lnTo>
                      <a:pt x="11353" y="4707"/>
                    </a:lnTo>
                    <a:lnTo>
                      <a:pt x="11376" y="4565"/>
                    </a:lnTo>
                    <a:lnTo>
                      <a:pt x="11443" y="4410"/>
                    </a:lnTo>
                    <a:lnTo>
                      <a:pt x="11511" y="4240"/>
                    </a:lnTo>
                    <a:lnTo>
                      <a:pt x="11703" y="3887"/>
                    </a:lnTo>
                    <a:lnTo>
                      <a:pt x="11986" y="3505"/>
                    </a:lnTo>
                    <a:lnTo>
                      <a:pt x="12144" y="3265"/>
                    </a:lnTo>
                    <a:lnTo>
                      <a:pt x="12246" y="3025"/>
                    </a:lnTo>
                    <a:lnTo>
                      <a:pt x="12336" y="2756"/>
                    </a:lnTo>
                    <a:lnTo>
                      <a:pt x="12404" y="2445"/>
                    </a:lnTo>
                    <a:lnTo>
                      <a:pt x="12438" y="2176"/>
                    </a:lnTo>
                    <a:lnTo>
                      <a:pt x="12438" y="1880"/>
                    </a:lnTo>
                    <a:lnTo>
                      <a:pt x="12404" y="1583"/>
                    </a:lnTo>
                    <a:lnTo>
                      <a:pt x="12336" y="1314"/>
                    </a:lnTo>
                    <a:lnTo>
                      <a:pt x="12246" y="1046"/>
                    </a:lnTo>
                    <a:lnTo>
                      <a:pt x="12099" y="791"/>
                    </a:lnTo>
                    <a:lnTo>
                      <a:pt x="12008" y="692"/>
                    </a:lnTo>
                    <a:lnTo>
                      <a:pt x="11918" y="579"/>
                    </a:lnTo>
                    <a:lnTo>
                      <a:pt x="11816" y="466"/>
                    </a:lnTo>
                    <a:lnTo>
                      <a:pt x="11703" y="381"/>
                    </a:lnTo>
                    <a:lnTo>
                      <a:pt x="11579" y="310"/>
                    </a:lnTo>
                    <a:lnTo>
                      <a:pt x="11443" y="226"/>
                    </a:lnTo>
                    <a:lnTo>
                      <a:pt x="11297" y="169"/>
                    </a:lnTo>
                    <a:lnTo>
                      <a:pt x="11138" y="113"/>
                    </a:lnTo>
                    <a:lnTo>
                      <a:pt x="10969" y="56"/>
                    </a:lnTo>
                    <a:lnTo>
                      <a:pt x="10800" y="28"/>
                    </a:lnTo>
                    <a:lnTo>
                      <a:pt x="10619" y="28"/>
                    </a:lnTo>
                    <a:lnTo>
                      <a:pt x="10404" y="28"/>
                    </a:lnTo>
                    <a:lnTo>
                      <a:pt x="10257" y="28"/>
                    </a:lnTo>
                    <a:lnTo>
                      <a:pt x="10076" y="56"/>
                    </a:lnTo>
                    <a:lnTo>
                      <a:pt x="9952" y="84"/>
                    </a:lnTo>
                    <a:lnTo>
                      <a:pt x="9794" y="141"/>
                    </a:lnTo>
                    <a:lnTo>
                      <a:pt x="9692" y="226"/>
                    </a:lnTo>
                    <a:lnTo>
                      <a:pt x="9557" y="282"/>
                    </a:lnTo>
                    <a:lnTo>
                      <a:pt x="9455" y="381"/>
                    </a:lnTo>
                    <a:lnTo>
                      <a:pt x="9365" y="466"/>
                    </a:lnTo>
                    <a:lnTo>
                      <a:pt x="9274" y="579"/>
                    </a:lnTo>
                    <a:lnTo>
                      <a:pt x="9184" y="692"/>
                    </a:lnTo>
                    <a:lnTo>
                      <a:pt x="9128" y="791"/>
                    </a:lnTo>
                    <a:lnTo>
                      <a:pt x="9060" y="932"/>
                    </a:lnTo>
                    <a:lnTo>
                      <a:pt x="8969" y="1201"/>
                    </a:lnTo>
                    <a:lnTo>
                      <a:pt x="8913" y="1498"/>
                    </a:lnTo>
                    <a:lnTo>
                      <a:pt x="8890" y="1795"/>
                    </a:lnTo>
                    <a:lnTo>
                      <a:pt x="8890" y="2120"/>
                    </a:lnTo>
                    <a:lnTo>
                      <a:pt x="8913" y="2445"/>
                    </a:lnTo>
                    <a:lnTo>
                      <a:pt x="8969" y="2756"/>
                    </a:lnTo>
                    <a:lnTo>
                      <a:pt x="9060" y="3081"/>
                    </a:lnTo>
                    <a:lnTo>
                      <a:pt x="9173" y="3378"/>
                    </a:lnTo>
                    <a:lnTo>
                      <a:pt x="9297" y="3647"/>
                    </a:lnTo>
                    <a:lnTo>
                      <a:pt x="9466" y="3887"/>
                    </a:lnTo>
                    <a:lnTo>
                      <a:pt x="9579" y="4085"/>
                    </a:lnTo>
                    <a:lnTo>
                      <a:pt x="9670" y="4269"/>
                    </a:lnTo>
                    <a:lnTo>
                      <a:pt x="9726" y="4467"/>
                    </a:lnTo>
                    <a:lnTo>
                      <a:pt x="9771" y="4650"/>
                    </a:lnTo>
                    <a:lnTo>
                      <a:pt x="9771" y="4834"/>
                    </a:lnTo>
                    <a:lnTo>
                      <a:pt x="9749" y="5032"/>
                    </a:lnTo>
                    <a:lnTo>
                      <a:pt x="9715" y="5216"/>
                    </a:lnTo>
                    <a:lnTo>
                      <a:pt x="9625" y="5385"/>
                    </a:lnTo>
                    <a:lnTo>
                      <a:pt x="9534" y="5513"/>
                    </a:lnTo>
                    <a:lnTo>
                      <a:pt x="9410" y="5626"/>
                    </a:lnTo>
                    <a:lnTo>
                      <a:pt x="9229" y="5710"/>
                    </a:lnTo>
                    <a:lnTo>
                      <a:pt x="9060" y="5767"/>
                    </a:lnTo>
                    <a:lnTo>
                      <a:pt x="8845" y="5767"/>
                    </a:lnTo>
                    <a:lnTo>
                      <a:pt x="8585" y="5739"/>
                    </a:lnTo>
                    <a:lnTo>
                      <a:pt x="8325" y="5654"/>
                    </a:lnTo>
                    <a:lnTo>
                      <a:pt x="8020" y="5513"/>
                    </a:lnTo>
                    <a:lnTo>
                      <a:pt x="7840" y="5442"/>
                    </a:lnTo>
                    <a:lnTo>
                      <a:pt x="7648" y="5385"/>
                    </a:lnTo>
                    <a:lnTo>
                      <a:pt x="7433" y="5329"/>
                    </a:lnTo>
                    <a:lnTo>
                      <a:pt x="7241" y="5301"/>
                    </a:lnTo>
                    <a:lnTo>
                      <a:pt x="6755" y="5301"/>
                    </a:lnTo>
                    <a:lnTo>
                      <a:pt x="6281" y="5329"/>
                    </a:lnTo>
                    <a:lnTo>
                      <a:pt x="5784" y="5385"/>
                    </a:lnTo>
                    <a:lnTo>
                      <a:pt x="5264" y="5498"/>
                    </a:lnTo>
                    <a:lnTo>
                      <a:pt x="4744" y="5597"/>
                    </a:lnTo>
                    <a:lnTo>
                      <a:pt x="4247" y="5739"/>
                    </a:lnTo>
                    <a:lnTo>
                      <a:pt x="4202" y="5894"/>
                    </a:lnTo>
                    <a:lnTo>
                      <a:pt x="4202" y="6191"/>
                    </a:lnTo>
                    <a:lnTo>
                      <a:pt x="4202" y="6545"/>
                    </a:lnTo>
                    <a:lnTo>
                      <a:pt x="4225" y="6954"/>
                    </a:lnTo>
                    <a:lnTo>
                      <a:pt x="4315" y="7930"/>
                    </a:lnTo>
                    <a:lnTo>
                      <a:pt x="4394" y="9018"/>
                    </a:lnTo>
                    <a:lnTo>
                      <a:pt x="4439" y="9570"/>
                    </a:lnTo>
                    <a:lnTo>
                      <a:pt x="4462" y="10107"/>
                    </a:lnTo>
                    <a:lnTo>
                      <a:pt x="4484" y="10630"/>
                    </a:lnTo>
                    <a:lnTo>
                      <a:pt x="4507" y="11082"/>
                    </a:lnTo>
                    <a:lnTo>
                      <a:pt x="4484" y="11520"/>
                    </a:lnTo>
                    <a:lnTo>
                      <a:pt x="4439" y="11874"/>
                    </a:lnTo>
                    <a:lnTo>
                      <a:pt x="4394" y="12029"/>
                    </a:lnTo>
                    <a:lnTo>
                      <a:pt x="4349" y="12171"/>
                    </a:lnTo>
                    <a:lnTo>
                      <a:pt x="4315" y="12284"/>
                    </a:lnTo>
                    <a:lnTo>
                      <a:pt x="4247" y="12354"/>
                    </a:lnTo>
                    <a:close/>
                  </a:path>
                </a:pathLst>
              </a:custGeom>
              <a:solidFill>
                <a:srgbClr val="99CC00"/>
              </a:solidFill>
              <a:ln w="3175">
                <a:solidFill>
                  <a:srgbClr val="99C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7" name="Puzzle4"/>
              <p:cNvSpPr>
                <a:spLocks noEditPoints="1" noChangeArrowheads="1"/>
              </p:cNvSpPr>
              <p:nvPr/>
            </p:nvSpPr>
            <p:spPr bwMode="auto">
              <a:xfrm>
                <a:off x="4903" y="2516"/>
                <a:ext cx="240" cy="403"/>
              </a:xfrm>
              <a:custGeom>
                <a:avLst/>
                <a:gdLst>
                  <a:gd name="T0" fmla="*/ 1 w 21600"/>
                  <a:gd name="T1" fmla="*/ 4 h 21600"/>
                  <a:gd name="T2" fmla="*/ 0 w 21600"/>
                  <a:gd name="T3" fmla="*/ 6 h 21600"/>
                  <a:gd name="T4" fmla="*/ 1 w 21600"/>
                  <a:gd name="T5" fmla="*/ 8 h 21600"/>
                  <a:gd name="T6" fmla="*/ 3 w 21600"/>
                  <a:gd name="T7" fmla="*/ 6 h 21600"/>
                  <a:gd name="T8" fmla="*/ 2 w 21600"/>
                  <a:gd name="T9" fmla="*/ 4 h 21600"/>
                  <a:gd name="T10" fmla="*/ 3 w 21600"/>
                  <a:gd name="T11" fmla="*/ 2 h 21600"/>
                  <a:gd name="T12" fmla="*/ 1 w 21600"/>
                  <a:gd name="T13" fmla="*/ 0 h 21600"/>
                  <a:gd name="T14" fmla="*/ 0 w 21600"/>
                  <a:gd name="T15" fmla="*/ 2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2070 w 21600"/>
                  <a:gd name="T25" fmla="*/ 5681 h 21600"/>
                  <a:gd name="T26" fmla="*/ 20160 w 21600"/>
                  <a:gd name="T27" fmla="*/ 15972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3813" y="10590"/>
                    </a:moveTo>
                    <a:lnTo>
                      <a:pt x="3927" y="10513"/>
                    </a:lnTo>
                    <a:lnTo>
                      <a:pt x="4078" y="10425"/>
                    </a:lnTo>
                    <a:lnTo>
                      <a:pt x="4210" y="10359"/>
                    </a:lnTo>
                    <a:lnTo>
                      <a:pt x="4361" y="10315"/>
                    </a:lnTo>
                    <a:lnTo>
                      <a:pt x="4682" y="10237"/>
                    </a:lnTo>
                    <a:lnTo>
                      <a:pt x="5041" y="10193"/>
                    </a:lnTo>
                    <a:lnTo>
                      <a:pt x="5456" y="10171"/>
                    </a:lnTo>
                    <a:lnTo>
                      <a:pt x="5853" y="10193"/>
                    </a:lnTo>
                    <a:lnTo>
                      <a:pt x="6249" y="10260"/>
                    </a:lnTo>
                    <a:lnTo>
                      <a:pt x="6646" y="10337"/>
                    </a:lnTo>
                    <a:lnTo>
                      <a:pt x="7004" y="10469"/>
                    </a:lnTo>
                    <a:lnTo>
                      <a:pt x="7363" y="10612"/>
                    </a:lnTo>
                    <a:lnTo>
                      <a:pt x="7665" y="10788"/>
                    </a:lnTo>
                    <a:lnTo>
                      <a:pt x="7911" y="10998"/>
                    </a:lnTo>
                    <a:lnTo>
                      <a:pt x="8024" y="11097"/>
                    </a:lnTo>
                    <a:lnTo>
                      <a:pt x="8137" y="11207"/>
                    </a:lnTo>
                    <a:lnTo>
                      <a:pt x="8194" y="11340"/>
                    </a:lnTo>
                    <a:lnTo>
                      <a:pt x="8269" y="11461"/>
                    </a:lnTo>
                    <a:lnTo>
                      <a:pt x="8307" y="11593"/>
                    </a:lnTo>
                    <a:lnTo>
                      <a:pt x="8307" y="11714"/>
                    </a:lnTo>
                    <a:lnTo>
                      <a:pt x="8307" y="11868"/>
                    </a:lnTo>
                    <a:lnTo>
                      <a:pt x="8307" y="12012"/>
                    </a:lnTo>
                    <a:lnTo>
                      <a:pt x="8194" y="12265"/>
                    </a:lnTo>
                    <a:lnTo>
                      <a:pt x="8062" y="12519"/>
                    </a:lnTo>
                    <a:lnTo>
                      <a:pt x="7873" y="12706"/>
                    </a:lnTo>
                    <a:lnTo>
                      <a:pt x="7627" y="12904"/>
                    </a:lnTo>
                    <a:lnTo>
                      <a:pt x="7363" y="13048"/>
                    </a:lnTo>
                    <a:lnTo>
                      <a:pt x="7080" y="13180"/>
                    </a:lnTo>
                    <a:lnTo>
                      <a:pt x="6759" y="13257"/>
                    </a:lnTo>
                    <a:lnTo>
                      <a:pt x="6419" y="13345"/>
                    </a:lnTo>
                    <a:lnTo>
                      <a:pt x="6098" y="13389"/>
                    </a:lnTo>
                    <a:lnTo>
                      <a:pt x="5739" y="13389"/>
                    </a:lnTo>
                    <a:lnTo>
                      <a:pt x="5418" y="13389"/>
                    </a:lnTo>
                    <a:lnTo>
                      <a:pt x="5079" y="13345"/>
                    </a:lnTo>
                    <a:lnTo>
                      <a:pt x="4758" y="13301"/>
                    </a:lnTo>
                    <a:lnTo>
                      <a:pt x="4474" y="13213"/>
                    </a:lnTo>
                    <a:lnTo>
                      <a:pt x="4172" y="13114"/>
                    </a:lnTo>
                    <a:lnTo>
                      <a:pt x="3965" y="12982"/>
                    </a:lnTo>
                    <a:lnTo>
                      <a:pt x="3738" y="12838"/>
                    </a:lnTo>
                    <a:lnTo>
                      <a:pt x="3493" y="12706"/>
                    </a:lnTo>
                    <a:lnTo>
                      <a:pt x="3228" y="12607"/>
                    </a:lnTo>
                    <a:lnTo>
                      <a:pt x="2945" y="12519"/>
                    </a:lnTo>
                    <a:lnTo>
                      <a:pt x="2700" y="12431"/>
                    </a:lnTo>
                    <a:lnTo>
                      <a:pt x="2397" y="12375"/>
                    </a:lnTo>
                    <a:lnTo>
                      <a:pt x="2152" y="12331"/>
                    </a:lnTo>
                    <a:lnTo>
                      <a:pt x="1888" y="12309"/>
                    </a:lnTo>
                    <a:lnTo>
                      <a:pt x="1642" y="12309"/>
                    </a:lnTo>
                    <a:lnTo>
                      <a:pt x="1397" y="12331"/>
                    </a:lnTo>
                    <a:lnTo>
                      <a:pt x="1170" y="12397"/>
                    </a:lnTo>
                    <a:lnTo>
                      <a:pt x="962" y="12453"/>
                    </a:lnTo>
                    <a:lnTo>
                      <a:pt x="774" y="12563"/>
                    </a:lnTo>
                    <a:lnTo>
                      <a:pt x="623" y="12684"/>
                    </a:lnTo>
                    <a:lnTo>
                      <a:pt x="528" y="12838"/>
                    </a:lnTo>
                    <a:lnTo>
                      <a:pt x="453" y="13026"/>
                    </a:lnTo>
                    <a:lnTo>
                      <a:pt x="339" y="13477"/>
                    </a:lnTo>
                    <a:lnTo>
                      <a:pt x="226" y="13984"/>
                    </a:lnTo>
                    <a:lnTo>
                      <a:pt x="151" y="14535"/>
                    </a:lnTo>
                    <a:lnTo>
                      <a:pt x="113" y="15075"/>
                    </a:lnTo>
                    <a:lnTo>
                      <a:pt x="113" y="15626"/>
                    </a:lnTo>
                    <a:lnTo>
                      <a:pt x="151" y="16133"/>
                    </a:lnTo>
                    <a:lnTo>
                      <a:pt x="188" y="16376"/>
                    </a:lnTo>
                    <a:lnTo>
                      <a:pt x="264" y="16585"/>
                    </a:lnTo>
                    <a:lnTo>
                      <a:pt x="339" y="16773"/>
                    </a:lnTo>
                    <a:lnTo>
                      <a:pt x="453" y="16938"/>
                    </a:lnTo>
                    <a:lnTo>
                      <a:pt x="1095" y="16883"/>
                    </a:lnTo>
                    <a:lnTo>
                      <a:pt x="1963" y="16795"/>
                    </a:lnTo>
                    <a:lnTo>
                      <a:pt x="2945" y="16751"/>
                    </a:lnTo>
                    <a:lnTo>
                      <a:pt x="3965" y="16706"/>
                    </a:lnTo>
                    <a:lnTo>
                      <a:pt x="5022" y="16684"/>
                    </a:lnTo>
                    <a:lnTo>
                      <a:pt x="5947" y="16684"/>
                    </a:lnTo>
                    <a:lnTo>
                      <a:pt x="6759" y="16706"/>
                    </a:lnTo>
                    <a:lnTo>
                      <a:pt x="7363" y="16751"/>
                    </a:lnTo>
                    <a:lnTo>
                      <a:pt x="7948" y="16839"/>
                    </a:lnTo>
                    <a:lnTo>
                      <a:pt x="8458" y="16916"/>
                    </a:lnTo>
                    <a:lnTo>
                      <a:pt x="8893" y="17026"/>
                    </a:lnTo>
                    <a:lnTo>
                      <a:pt x="9289" y="17158"/>
                    </a:lnTo>
                    <a:lnTo>
                      <a:pt x="9572" y="17280"/>
                    </a:lnTo>
                    <a:lnTo>
                      <a:pt x="9799" y="17412"/>
                    </a:lnTo>
                    <a:lnTo>
                      <a:pt x="9969" y="17555"/>
                    </a:lnTo>
                    <a:lnTo>
                      <a:pt x="10120" y="17687"/>
                    </a:lnTo>
                    <a:lnTo>
                      <a:pt x="10158" y="17831"/>
                    </a:lnTo>
                    <a:lnTo>
                      <a:pt x="10195" y="17974"/>
                    </a:lnTo>
                    <a:lnTo>
                      <a:pt x="10158" y="18128"/>
                    </a:lnTo>
                    <a:lnTo>
                      <a:pt x="10082" y="18271"/>
                    </a:lnTo>
                    <a:lnTo>
                      <a:pt x="9969" y="18426"/>
                    </a:lnTo>
                    <a:lnTo>
                      <a:pt x="9837" y="18569"/>
                    </a:lnTo>
                    <a:lnTo>
                      <a:pt x="9648" y="18701"/>
                    </a:lnTo>
                    <a:lnTo>
                      <a:pt x="9440" y="18822"/>
                    </a:lnTo>
                    <a:lnTo>
                      <a:pt x="9213" y="18999"/>
                    </a:lnTo>
                    <a:lnTo>
                      <a:pt x="9044" y="19186"/>
                    </a:lnTo>
                    <a:lnTo>
                      <a:pt x="8893" y="19395"/>
                    </a:lnTo>
                    <a:lnTo>
                      <a:pt x="8817" y="19627"/>
                    </a:lnTo>
                    <a:lnTo>
                      <a:pt x="8779" y="19858"/>
                    </a:lnTo>
                    <a:lnTo>
                      <a:pt x="8779" y="20112"/>
                    </a:lnTo>
                    <a:lnTo>
                      <a:pt x="8855" y="20354"/>
                    </a:lnTo>
                    <a:lnTo>
                      <a:pt x="8968" y="20586"/>
                    </a:lnTo>
                    <a:lnTo>
                      <a:pt x="9138" y="20817"/>
                    </a:lnTo>
                    <a:lnTo>
                      <a:pt x="9365" y="21026"/>
                    </a:lnTo>
                    <a:lnTo>
                      <a:pt x="9610" y="21192"/>
                    </a:lnTo>
                    <a:lnTo>
                      <a:pt x="9950" y="21368"/>
                    </a:lnTo>
                    <a:lnTo>
                      <a:pt x="10120" y="21445"/>
                    </a:lnTo>
                    <a:lnTo>
                      <a:pt x="10346" y="21511"/>
                    </a:lnTo>
                    <a:lnTo>
                      <a:pt x="10516" y="21555"/>
                    </a:lnTo>
                    <a:lnTo>
                      <a:pt x="10743" y="21600"/>
                    </a:lnTo>
                    <a:lnTo>
                      <a:pt x="10988" y="21644"/>
                    </a:lnTo>
                    <a:lnTo>
                      <a:pt x="11215" y="21666"/>
                    </a:lnTo>
                    <a:lnTo>
                      <a:pt x="11498" y="21666"/>
                    </a:lnTo>
                    <a:lnTo>
                      <a:pt x="11762" y="21666"/>
                    </a:lnTo>
                    <a:lnTo>
                      <a:pt x="12253" y="21644"/>
                    </a:lnTo>
                    <a:lnTo>
                      <a:pt x="12763" y="21577"/>
                    </a:lnTo>
                    <a:lnTo>
                      <a:pt x="13197" y="21467"/>
                    </a:lnTo>
                    <a:lnTo>
                      <a:pt x="13556" y="21346"/>
                    </a:lnTo>
                    <a:lnTo>
                      <a:pt x="13896" y="21192"/>
                    </a:lnTo>
                    <a:lnTo>
                      <a:pt x="14179" y="21026"/>
                    </a:lnTo>
                    <a:lnTo>
                      <a:pt x="14444" y="20839"/>
                    </a:lnTo>
                    <a:lnTo>
                      <a:pt x="14576" y="20641"/>
                    </a:lnTo>
                    <a:lnTo>
                      <a:pt x="14727" y="20431"/>
                    </a:lnTo>
                    <a:lnTo>
                      <a:pt x="14765" y="20200"/>
                    </a:lnTo>
                    <a:lnTo>
                      <a:pt x="14802" y="19991"/>
                    </a:lnTo>
                    <a:lnTo>
                      <a:pt x="14727" y="19759"/>
                    </a:lnTo>
                    <a:lnTo>
                      <a:pt x="14613" y="19550"/>
                    </a:lnTo>
                    <a:lnTo>
                      <a:pt x="14444" y="19307"/>
                    </a:lnTo>
                    <a:lnTo>
                      <a:pt x="14217" y="19098"/>
                    </a:lnTo>
                    <a:lnTo>
                      <a:pt x="13934" y="18911"/>
                    </a:lnTo>
                    <a:lnTo>
                      <a:pt x="13669" y="18745"/>
                    </a:lnTo>
                    <a:lnTo>
                      <a:pt x="13462" y="18547"/>
                    </a:lnTo>
                    <a:lnTo>
                      <a:pt x="13311" y="18337"/>
                    </a:lnTo>
                    <a:lnTo>
                      <a:pt x="13197" y="18150"/>
                    </a:lnTo>
                    <a:lnTo>
                      <a:pt x="13122" y="17941"/>
                    </a:lnTo>
                    <a:lnTo>
                      <a:pt x="13122" y="17720"/>
                    </a:lnTo>
                    <a:lnTo>
                      <a:pt x="13122" y="17533"/>
                    </a:lnTo>
                    <a:lnTo>
                      <a:pt x="13197" y="17346"/>
                    </a:lnTo>
                    <a:lnTo>
                      <a:pt x="13273" y="17158"/>
                    </a:lnTo>
                    <a:lnTo>
                      <a:pt x="13386" y="16982"/>
                    </a:lnTo>
                    <a:lnTo>
                      <a:pt x="13537" y="16839"/>
                    </a:lnTo>
                    <a:lnTo>
                      <a:pt x="13707" y="16706"/>
                    </a:lnTo>
                    <a:lnTo>
                      <a:pt x="13896" y="16607"/>
                    </a:lnTo>
                    <a:lnTo>
                      <a:pt x="14104" y="16519"/>
                    </a:lnTo>
                    <a:lnTo>
                      <a:pt x="14330" y="16453"/>
                    </a:lnTo>
                    <a:lnTo>
                      <a:pt x="14538" y="16431"/>
                    </a:lnTo>
                    <a:lnTo>
                      <a:pt x="14897" y="16453"/>
                    </a:lnTo>
                    <a:lnTo>
                      <a:pt x="15406" y="16497"/>
                    </a:lnTo>
                    <a:lnTo>
                      <a:pt x="16105" y="16541"/>
                    </a:lnTo>
                    <a:lnTo>
                      <a:pt x="16898" y="16607"/>
                    </a:lnTo>
                    <a:lnTo>
                      <a:pt x="17804" y="16651"/>
                    </a:lnTo>
                    <a:lnTo>
                      <a:pt x="18786" y="16684"/>
                    </a:lnTo>
                    <a:lnTo>
                      <a:pt x="19844" y="16728"/>
                    </a:lnTo>
                    <a:lnTo>
                      <a:pt x="20920" y="16751"/>
                    </a:lnTo>
                    <a:lnTo>
                      <a:pt x="21109" y="16497"/>
                    </a:lnTo>
                    <a:lnTo>
                      <a:pt x="21241" y="16222"/>
                    </a:lnTo>
                    <a:lnTo>
                      <a:pt x="21392" y="15946"/>
                    </a:lnTo>
                    <a:lnTo>
                      <a:pt x="21467" y="15648"/>
                    </a:lnTo>
                    <a:lnTo>
                      <a:pt x="21543" y="15351"/>
                    </a:lnTo>
                    <a:lnTo>
                      <a:pt x="21618" y="15042"/>
                    </a:lnTo>
                    <a:lnTo>
                      <a:pt x="21618" y="14745"/>
                    </a:lnTo>
                    <a:lnTo>
                      <a:pt x="21618" y="14447"/>
                    </a:lnTo>
                    <a:lnTo>
                      <a:pt x="21618" y="14150"/>
                    </a:lnTo>
                    <a:lnTo>
                      <a:pt x="21581" y="13852"/>
                    </a:lnTo>
                    <a:lnTo>
                      <a:pt x="21505" y="13577"/>
                    </a:lnTo>
                    <a:lnTo>
                      <a:pt x="21430" y="13301"/>
                    </a:lnTo>
                    <a:lnTo>
                      <a:pt x="21354" y="13048"/>
                    </a:lnTo>
                    <a:lnTo>
                      <a:pt x="21241" y="12816"/>
                    </a:lnTo>
                    <a:lnTo>
                      <a:pt x="21146" y="12607"/>
                    </a:lnTo>
                    <a:lnTo>
                      <a:pt x="21033" y="12431"/>
                    </a:lnTo>
                    <a:lnTo>
                      <a:pt x="20920" y="12265"/>
                    </a:lnTo>
                    <a:lnTo>
                      <a:pt x="20769" y="12144"/>
                    </a:lnTo>
                    <a:lnTo>
                      <a:pt x="20637" y="12034"/>
                    </a:lnTo>
                    <a:lnTo>
                      <a:pt x="20486" y="11946"/>
                    </a:lnTo>
                    <a:lnTo>
                      <a:pt x="20297" y="11891"/>
                    </a:lnTo>
                    <a:lnTo>
                      <a:pt x="20165" y="11846"/>
                    </a:lnTo>
                    <a:lnTo>
                      <a:pt x="19976" y="11824"/>
                    </a:lnTo>
                    <a:lnTo>
                      <a:pt x="19806" y="11802"/>
                    </a:lnTo>
                    <a:lnTo>
                      <a:pt x="19390" y="11824"/>
                    </a:lnTo>
                    <a:lnTo>
                      <a:pt x="18956" y="11891"/>
                    </a:lnTo>
                    <a:lnTo>
                      <a:pt x="18503" y="11968"/>
                    </a:lnTo>
                    <a:lnTo>
                      <a:pt x="17993" y="12078"/>
                    </a:lnTo>
                    <a:lnTo>
                      <a:pt x="17653" y="12144"/>
                    </a:lnTo>
                    <a:lnTo>
                      <a:pt x="17332" y="12199"/>
                    </a:lnTo>
                    <a:lnTo>
                      <a:pt x="17049" y="12221"/>
                    </a:lnTo>
                    <a:lnTo>
                      <a:pt x="16747" y="12243"/>
                    </a:lnTo>
                    <a:lnTo>
                      <a:pt x="16464" y="12243"/>
                    </a:lnTo>
                    <a:lnTo>
                      <a:pt x="16218" y="12243"/>
                    </a:lnTo>
                    <a:lnTo>
                      <a:pt x="15992" y="12221"/>
                    </a:lnTo>
                    <a:lnTo>
                      <a:pt x="15746" y="12199"/>
                    </a:lnTo>
                    <a:lnTo>
                      <a:pt x="15520" y="12155"/>
                    </a:lnTo>
                    <a:lnTo>
                      <a:pt x="15350" y="12122"/>
                    </a:lnTo>
                    <a:lnTo>
                      <a:pt x="15161" y="12056"/>
                    </a:lnTo>
                    <a:lnTo>
                      <a:pt x="14972" y="11990"/>
                    </a:lnTo>
                    <a:lnTo>
                      <a:pt x="14689" y="11846"/>
                    </a:lnTo>
                    <a:lnTo>
                      <a:pt x="14444" y="11670"/>
                    </a:lnTo>
                    <a:lnTo>
                      <a:pt x="14255" y="11483"/>
                    </a:lnTo>
                    <a:lnTo>
                      <a:pt x="14104" y="11295"/>
                    </a:lnTo>
                    <a:lnTo>
                      <a:pt x="14028" y="11086"/>
                    </a:lnTo>
                    <a:lnTo>
                      <a:pt x="13972" y="10888"/>
                    </a:lnTo>
                    <a:lnTo>
                      <a:pt x="13972" y="10700"/>
                    </a:lnTo>
                    <a:lnTo>
                      <a:pt x="14009" y="10513"/>
                    </a:lnTo>
                    <a:lnTo>
                      <a:pt x="14066" y="10359"/>
                    </a:lnTo>
                    <a:lnTo>
                      <a:pt x="14179" y="10215"/>
                    </a:lnTo>
                    <a:lnTo>
                      <a:pt x="14406" y="10006"/>
                    </a:lnTo>
                    <a:lnTo>
                      <a:pt x="14651" y="9830"/>
                    </a:lnTo>
                    <a:lnTo>
                      <a:pt x="14878" y="9686"/>
                    </a:lnTo>
                    <a:lnTo>
                      <a:pt x="15123" y="9554"/>
                    </a:lnTo>
                    <a:lnTo>
                      <a:pt x="15350" y="9477"/>
                    </a:lnTo>
                    <a:lnTo>
                      <a:pt x="15558" y="9411"/>
                    </a:lnTo>
                    <a:lnTo>
                      <a:pt x="15803" y="9345"/>
                    </a:lnTo>
                    <a:lnTo>
                      <a:pt x="16030" y="9323"/>
                    </a:lnTo>
                    <a:lnTo>
                      <a:pt x="16256" y="9301"/>
                    </a:lnTo>
                    <a:lnTo>
                      <a:pt x="16464" y="9323"/>
                    </a:lnTo>
                    <a:lnTo>
                      <a:pt x="16690" y="9345"/>
                    </a:lnTo>
                    <a:lnTo>
                      <a:pt x="16898" y="9367"/>
                    </a:lnTo>
                    <a:lnTo>
                      <a:pt x="17332" y="9477"/>
                    </a:lnTo>
                    <a:lnTo>
                      <a:pt x="17767" y="9598"/>
                    </a:lnTo>
                    <a:lnTo>
                      <a:pt x="18163" y="9731"/>
                    </a:lnTo>
                    <a:lnTo>
                      <a:pt x="18597" y="9874"/>
                    </a:lnTo>
                    <a:lnTo>
                      <a:pt x="18994" y="10006"/>
                    </a:lnTo>
                    <a:lnTo>
                      <a:pt x="19428" y="10083"/>
                    </a:lnTo>
                    <a:lnTo>
                      <a:pt x="19617" y="10127"/>
                    </a:lnTo>
                    <a:lnTo>
                      <a:pt x="19844" y="10149"/>
                    </a:lnTo>
                    <a:lnTo>
                      <a:pt x="20013" y="10149"/>
                    </a:lnTo>
                    <a:lnTo>
                      <a:pt x="20240" y="10127"/>
                    </a:lnTo>
                    <a:lnTo>
                      <a:pt x="20410" y="10105"/>
                    </a:lnTo>
                    <a:lnTo>
                      <a:pt x="20637" y="10061"/>
                    </a:lnTo>
                    <a:lnTo>
                      <a:pt x="20844" y="9984"/>
                    </a:lnTo>
                    <a:lnTo>
                      <a:pt x="21033" y="9896"/>
                    </a:lnTo>
                    <a:lnTo>
                      <a:pt x="21146" y="9830"/>
                    </a:lnTo>
                    <a:lnTo>
                      <a:pt x="21203" y="9753"/>
                    </a:lnTo>
                    <a:lnTo>
                      <a:pt x="21279" y="9642"/>
                    </a:lnTo>
                    <a:lnTo>
                      <a:pt x="21354" y="9521"/>
                    </a:lnTo>
                    <a:lnTo>
                      <a:pt x="21430" y="9246"/>
                    </a:lnTo>
                    <a:lnTo>
                      <a:pt x="21430" y="8904"/>
                    </a:lnTo>
                    <a:lnTo>
                      <a:pt x="21430" y="8540"/>
                    </a:lnTo>
                    <a:lnTo>
                      <a:pt x="21392" y="8144"/>
                    </a:lnTo>
                    <a:lnTo>
                      <a:pt x="21354" y="7714"/>
                    </a:lnTo>
                    <a:lnTo>
                      <a:pt x="21279" y="7295"/>
                    </a:lnTo>
                    <a:lnTo>
                      <a:pt x="21146" y="6446"/>
                    </a:lnTo>
                    <a:lnTo>
                      <a:pt x="20995" y="5686"/>
                    </a:lnTo>
                    <a:lnTo>
                      <a:pt x="20958" y="5366"/>
                    </a:lnTo>
                    <a:lnTo>
                      <a:pt x="20958" y="5091"/>
                    </a:lnTo>
                    <a:lnTo>
                      <a:pt x="20958" y="4860"/>
                    </a:lnTo>
                    <a:lnTo>
                      <a:pt x="21033" y="4716"/>
                    </a:lnTo>
                    <a:lnTo>
                      <a:pt x="20637" y="4860"/>
                    </a:lnTo>
                    <a:lnTo>
                      <a:pt x="20127" y="4992"/>
                    </a:lnTo>
                    <a:lnTo>
                      <a:pt x="19617" y="5069"/>
                    </a:lnTo>
                    <a:lnTo>
                      <a:pt x="19032" y="5157"/>
                    </a:lnTo>
                    <a:lnTo>
                      <a:pt x="18465" y="5201"/>
                    </a:lnTo>
                    <a:lnTo>
                      <a:pt x="17842" y="5245"/>
                    </a:lnTo>
                    <a:lnTo>
                      <a:pt x="17219" y="5267"/>
                    </a:lnTo>
                    <a:lnTo>
                      <a:pt x="16615" y="5267"/>
                    </a:lnTo>
                    <a:lnTo>
                      <a:pt x="15992" y="5245"/>
                    </a:lnTo>
                    <a:lnTo>
                      <a:pt x="15369" y="5201"/>
                    </a:lnTo>
                    <a:lnTo>
                      <a:pt x="14840" y="5157"/>
                    </a:lnTo>
                    <a:lnTo>
                      <a:pt x="14293" y="5091"/>
                    </a:lnTo>
                    <a:lnTo>
                      <a:pt x="13783" y="5014"/>
                    </a:lnTo>
                    <a:lnTo>
                      <a:pt x="13386" y="4926"/>
                    </a:lnTo>
                    <a:lnTo>
                      <a:pt x="13027" y="4815"/>
                    </a:lnTo>
                    <a:lnTo>
                      <a:pt x="12725" y="4716"/>
                    </a:lnTo>
                    <a:lnTo>
                      <a:pt x="12480" y="4606"/>
                    </a:lnTo>
                    <a:lnTo>
                      <a:pt x="12291" y="4496"/>
                    </a:lnTo>
                    <a:lnTo>
                      <a:pt x="12197" y="4397"/>
                    </a:lnTo>
                    <a:lnTo>
                      <a:pt x="12083" y="4286"/>
                    </a:lnTo>
                    <a:lnTo>
                      <a:pt x="12046" y="4187"/>
                    </a:lnTo>
                    <a:lnTo>
                      <a:pt x="12008" y="4077"/>
                    </a:lnTo>
                    <a:lnTo>
                      <a:pt x="12046" y="3967"/>
                    </a:lnTo>
                    <a:lnTo>
                      <a:pt x="12121" y="3868"/>
                    </a:lnTo>
                    <a:lnTo>
                      <a:pt x="12197" y="3735"/>
                    </a:lnTo>
                    <a:lnTo>
                      <a:pt x="12291" y="3614"/>
                    </a:lnTo>
                    <a:lnTo>
                      <a:pt x="12442" y="3482"/>
                    </a:lnTo>
                    <a:lnTo>
                      <a:pt x="12631" y="3361"/>
                    </a:lnTo>
                    <a:lnTo>
                      <a:pt x="13065" y="3085"/>
                    </a:lnTo>
                    <a:lnTo>
                      <a:pt x="13537" y="2766"/>
                    </a:lnTo>
                    <a:lnTo>
                      <a:pt x="13783" y="2578"/>
                    </a:lnTo>
                    <a:lnTo>
                      <a:pt x="13934" y="2380"/>
                    </a:lnTo>
                    <a:lnTo>
                      <a:pt x="14028" y="2171"/>
                    </a:lnTo>
                    <a:lnTo>
                      <a:pt x="14104" y="1961"/>
                    </a:lnTo>
                    <a:lnTo>
                      <a:pt x="14104" y="1730"/>
                    </a:lnTo>
                    <a:lnTo>
                      <a:pt x="14066" y="1498"/>
                    </a:lnTo>
                    <a:lnTo>
                      <a:pt x="13972" y="1267"/>
                    </a:lnTo>
                    <a:lnTo>
                      <a:pt x="13820" y="1057"/>
                    </a:lnTo>
                    <a:lnTo>
                      <a:pt x="13594" y="837"/>
                    </a:lnTo>
                    <a:lnTo>
                      <a:pt x="13386" y="628"/>
                    </a:lnTo>
                    <a:lnTo>
                      <a:pt x="13103" y="462"/>
                    </a:lnTo>
                    <a:lnTo>
                      <a:pt x="12763" y="308"/>
                    </a:lnTo>
                    <a:lnTo>
                      <a:pt x="12404" y="187"/>
                    </a:lnTo>
                    <a:lnTo>
                      <a:pt x="12008" y="77"/>
                    </a:lnTo>
                    <a:lnTo>
                      <a:pt x="11574" y="33"/>
                    </a:lnTo>
                    <a:lnTo>
                      <a:pt x="11102" y="11"/>
                    </a:lnTo>
                    <a:lnTo>
                      <a:pt x="10667" y="11"/>
                    </a:lnTo>
                    <a:lnTo>
                      <a:pt x="10233" y="77"/>
                    </a:lnTo>
                    <a:lnTo>
                      <a:pt x="9837" y="187"/>
                    </a:lnTo>
                    <a:lnTo>
                      <a:pt x="9440" y="286"/>
                    </a:lnTo>
                    <a:lnTo>
                      <a:pt x="9062" y="462"/>
                    </a:lnTo>
                    <a:lnTo>
                      <a:pt x="8741" y="628"/>
                    </a:lnTo>
                    <a:lnTo>
                      <a:pt x="8458" y="815"/>
                    </a:lnTo>
                    <a:lnTo>
                      <a:pt x="8232" y="1035"/>
                    </a:lnTo>
                    <a:lnTo>
                      <a:pt x="8062" y="1245"/>
                    </a:lnTo>
                    <a:lnTo>
                      <a:pt x="7911" y="1476"/>
                    </a:lnTo>
                    <a:lnTo>
                      <a:pt x="7835" y="1708"/>
                    </a:lnTo>
                    <a:lnTo>
                      <a:pt x="7797" y="1961"/>
                    </a:lnTo>
                    <a:lnTo>
                      <a:pt x="7835" y="2193"/>
                    </a:lnTo>
                    <a:lnTo>
                      <a:pt x="7948" y="2402"/>
                    </a:lnTo>
                    <a:lnTo>
                      <a:pt x="8062" y="2534"/>
                    </a:lnTo>
                    <a:lnTo>
                      <a:pt x="8175" y="2644"/>
                    </a:lnTo>
                    <a:lnTo>
                      <a:pt x="8269" y="2744"/>
                    </a:lnTo>
                    <a:lnTo>
                      <a:pt x="8420" y="2832"/>
                    </a:lnTo>
                    <a:lnTo>
                      <a:pt x="8704" y="3019"/>
                    </a:lnTo>
                    <a:lnTo>
                      <a:pt x="8968" y="3206"/>
                    </a:lnTo>
                    <a:lnTo>
                      <a:pt x="9138" y="3405"/>
                    </a:lnTo>
                    <a:lnTo>
                      <a:pt x="9327" y="3570"/>
                    </a:lnTo>
                    <a:lnTo>
                      <a:pt x="9440" y="3735"/>
                    </a:lnTo>
                    <a:lnTo>
                      <a:pt x="9516" y="3890"/>
                    </a:lnTo>
                    <a:lnTo>
                      <a:pt x="9534" y="4033"/>
                    </a:lnTo>
                    <a:lnTo>
                      <a:pt x="9534" y="4165"/>
                    </a:lnTo>
                    <a:lnTo>
                      <a:pt x="9516" y="4286"/>
                    </a:lnTo>
                    <a:lnTo>
                      <a:pt x="9440" y="4397"/>
                    </a:lnTo>
                    <a:lnTo>
                      <a:pt x="9327" y="4496"/>
                    </a:lnTo>
                    <a:lnTo>
                      <a:pt x="9176" y="4562"/>
                    </a:lnTo>
                    <a:lnTo>
                      <a:pt x="9006" y="4628"/>
                    </a:lnTo>
                    <a:lnTo>
                      <a:pt x="8779" y="4694"/>
                    </a:lnTo>
                    <a:lnTo>
                      <a:pt x="8534" y="4716"/>
                    </a:lnTo>
                    <a:lnTo>
                      <a:pt x="8232" y="4716"/>
                    </a:lnTo>
                    <a:lnTo>
                      <a:pt x="7118" y="4738"/>
                    </a:lnTo>
                    <a:lnTo>
                      <a:pt x="5947" y="4771"/>
                    </a:lnTo>
                    <a:lnTo>
                      <a:pt x="4795" y="4815"/>
                    </a:lnTo>
                    <a:lnTo>
                      <a:pt x="3681" y="4860"/>
                    </a:lnTo>
                    <a:lnTo>
                      <a:pt x="2662" y="4882"/>
                    </a:lnTo>
                    <a:lnTo>
                      <a:pt x="1755" y="4882"/>
                    </a:lnTo>
                    <a:lnTo>
                      <a:pt x="1359" y="4860"/>
                    </a:lnTo>
                    <a:lnTo>
                      <a:pt x="981" y="4837"/>
                    </a:lnTo>
                    <a:lnTo>
                      <a:pt x="698" y="4771"/>
                    </a:lnTo>
                    <a:lnTo>
                      <a:pt x="453" y="4716"/>
                    </a:lnTo>
                    <a:lnTo>
                      <a:pt x="453" y="5322"/>
                    </a:lnTo>
                    <a:lnTo>
                      <a:pt x="453" y="6083"/>
                    </a:lnTo>
                    <a:lnTo>
                      <a:pt x="453" y="6909"/>
                    </a:lnTo>
                    <a:lnTo>
                      <a:pt x="453" y="7780"/>
                    </a:lnTo>
                    <a:lnTo>
                      <a:pt x="453" y="8606"/>
                    </a:lnTo>
                    <a:lnTo>
                      <a:pt x="453" y="9345"/>
                    </a:lnTo>
                    <a:lnTo>
                      <a:pt x="453" y="9918"/>
                    </a:lnTo>
                    <a:lnTo>
                      <a:pt x="453" y="10282"/>
                    </a:lnTo>
                    <a:lnTo>
                      <a:pt x="490" y="10381"/>
                    </a:lnTo>
                    <a:lnTo>
                      <a:pt x="547" y="10491"/>
                    </a:lnTo>
                    <a:lnTo>
                      <a:pt x="660" y="10590"/>
                    </a:lnTo>
                    <a:lnTo>
                      <a:pt x="811" y="10700"/>
                    </a:lnTo>
                    <a:lnTo>
                      <a:pt x="981" y="10811"/>
                    </a:lnTo>
                    <a:lnTo>
                      <a:pt x="1208" y="10888"/>
                    </a:lnTo>
                    <a:lnTo>
                      <a:pt x="1453" y="10954"/>
                    </a:lnTo>
                    <a:lnTo>
                      <a:pt x="1718" y="11020"/>
                    </a:lnTo>
                    <a:lnTo>
                      <a:pt x="1963" y="11064"/>
                    </a:lnTo>
                    <a:lnTo>
                      <a:pt x="2265" y="11086"/>
                    </a:lnTo>
                    <a:lnTo>
                      <a:pt x="2548" y="11064"/>
                    </a:lnTo>
                    <a:lnTo>
                      <a:pt x="2794" y="11042"/>
                    </a:lnTo>
                    <a:lnTo>
                      <a:pt x="3096" y="10976"/>
                    </a:lnTo>
                    <a:lnTo>
                      <a:pt x="3341" y="10888"/>
                    </a:lnTo>
                    <a:lnTo>
                      <a:pt x="3606" y="10766"/>
                    </a:lnTo>
                    <a:lnTo>
                      <a:pt x="3813" y="10590"/>
                    </a:lnTo>
                    <a:close/>
                  </a:path>
                </a:pathLst>
              </a:custGeom>
              <a:solidFill>
                <a:srgbClr val="99CC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xmlns="" w="317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en-GB"/>
              </a:p>
            </p:txBody>
          </p:sp>
          <p:sp>
            <p:nvSpPr>
              <p:cNvPr id="5138" name="Puzzle1"/>
              <p:cNvSpPr>
                <a:spLocks noEditPoints="1" noChangeArrowheads="1"/>
              </p:cNvSpPr>
              <p:nvPr/>
            </p:nvSpPr>
            <p:spPr bwMode="auto">
              <a:xfrm>
                <a:off x="4820" y="2372"/>
                <a:ext cx="403" cy="241"/>
              </a:xfrm>
              <a:custGeom>
                <a:avLst/>
                <a:gdLst>
                  <a:gd name="T0" fmla="*/ 6 w 21600"/>
                  <a:gd name="T1" fmla="*/ 3 h 21600"/>
                  <a:gd name="T2" fmla="*/ 6 w 21600"/>
                  <a:gd name="T3" fmla="*/ 0 h 21600"/>
                  <a:gd name="T4" fmla="*/ 2 w 21600"/>
                  <a:gd name="T5" fmla="*/ 0 h 21600"/>
                  <a:gd name="T6" fmla="*/ 2 w 21600"/>
                  <a:gd name="T7" fmla="*/ 3 h 21600"/>
                  <a:gd name="T8" fmla="*/ 4 w 21600"/>
                  <a:gd name="T9" fmla="*/ 2 h 21600"/>
                  <a:gd name="T10" fmla="*/ 4 w 21600"/>
                  <a:gd name="T11" fmla="*/ 1 h 21600"/>
                  <a:gd name="T12" fmla="*/ 8 w 21600"/>
                  <a:gd name="T13" fmla="*/ 1 h 21600"/>
                  <a:gd name="T14" fmla="*/ 0 w 21600"/>
                  <a:gd name="T15" fmla="*/ 1 h 21600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6110 w 21600"/>
                  <a:gd name="T25" fmla="*/ 2599 h 21600"/>
                  <a:gd name="T26" fmla="*/ 16133 w 21600"/>
                  <a:gd name="T27" fmla="*/ 19539 h 21600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21600" h="21600">
                    <a:moveTo>
                      <a:pt x="9360" y="20836"/>
                    </a:moveTo>
                    <a:lnTo>
                      <a:pt x="9528" y="20836"/>
                    </a:lnTo>
                    <a:lnTo>
                      <a:pt x="9686" y="20762"/>
                    </a:lnTo>
                    <a:lnTo>
                      <a:pt x="9810" y="20687"/>
                    </a:lnTo>
                    <a:lnTo>
                      <a:pt x="9922" y="20575"/>
                    </a:lnTo>
                    <a:lnTo>
                      <a:pt x="10012" y="20426"/>
                    </a:lnTo>
                    <a:lnTo>
                      <a:pt x="10068" y="20296"/>
                    </a:lnTo>
                    <a:lnTo>
                      <a:pt x="10113" y="20110"/>
                    </a:lnTo>
                    <a:lnTo>
                      <a:pt x="10136" y="19905"/>
                    </a:lnTo>
                    <a:lnTo>
                      <a:pt x="10136" y="19682"/>
                    </a:lnTo>
                    <a:lnTo>
                      <a:pt x="10113" y="19440"/>
                    </a:lnTo>
                    <a:lnTo>
                      <a:pt x="10068" y="19142"/>
                    </a:lnTo>
                    <a:lnTo>
                      <a:pt x="10012" y="18900"/>
                    </a:lnTo>
                    <a:lnTo>
                      <a:pt x="9900" y="18620"/>
                    </a:lnTo>
                    <a:lnTo>
                      <a:pt x="9787" y="18285"/>
                    </a:lnTo>
                    <a:lnTo>
                      <a:pt x="9641" y="17968"/>
                    </a:lnTo>
                    <a:lnTo>
                      <a:pt x="9472" y="17652"/>
                    </a:lnTo>
                    <a:lnTo>
                      <a:pt x="9382" y="17466"/>
                    </a:lnTo>
                    <a:lnTo>
                      <a:pt x="9315" y="17298"/>
                    </a:lnTo>
                    <a:lnTo>
                      <a:pt x="9258" y="17112"/>
                    </a:lnTo>
                    <a:lnTo>
                      <a:pt x="9191" y="16926"/>
                    </a:lnTo>
                    <a:lnTo>
                      <a:pt x="9123" y="16535"/>
                    </a:lnTo>
                    <a:lnTo>
                      <a:pt x="9101" y="16144"/>
                    </a:lnTo>
                    <a:lnTo>
                      <a:pt x="9101" y="15753"/>
                    </a:lnTo>
                    <a:lnTo>
                      <a:pt x="9168" y="15362"/>
                    </a:lnTo>
                    <a:lnTo>
                      <a:pt x="9236" y="14971"/>
                    </a:lnTo>
                    <a:lnTo>
                      <a:pt x="9360" y="14580"/>
                    </a:lnTo>
                    <a:lnTo>
                      <a:pt x="9495" y="14244"/>
                    </a:lnTo>
                    <a:lnTo>
                      <a:pt x="9663" y="13891"/>
                    </a:lnTo>
                    <a:lnTo>
                      <a:pt x="9855" y="13611"/>
                    </a:lnTo>
                    <a:lnTo>
                      <a:pt x="10068" y="13351"/>
                    </a:lnTo>
                    <a:lnTo>
                      <a:pt x="10293" y="13146"/>
                    </a:lnTo>
                    <a:lnTo>
                      <a:pt x="10552" y="12997"/>
                    </a:lnTo>
                    <a:lnTo>
                      <a:pt x="10811" y="12885"/>
                    </a:lnTo>
                    <a:lnTo>
                      <a:pt x="11069" y="12866"/>
                    </a:lnTo>
                    <a:lnTo>
                      <a:pt x="11351" y="12885"/>
                    </a:lnTo>
                    <a:lnTo>
                      <a:pt x="11610" y="12997"/>
                    </a:lnTo>
                    <a:lnTo>
                      <a:pt x="11846" y="13183"/>
                    </a:lnTo>
                    <a:lnTo>
                      <a:pt x="12060" y="13388"/>
                    </a:lnTo>
                    <a:lnTo>
                      <a:pt x="12251" y="13648"/>
                    </a:lnTo>
                    <a:lnTo>
                      <a:pt x="12419" y="13928"/>
                    </a:lnTo>
                    <a:lnTo>
                      <a:pt x="12555" y="14244"/>
                    </a:lnTo>
                    <a:lnTo>
                      <a:pt x="12690" y="14617"/>
                    </a:lnTo>
                    <a:lnTo>
                      <a:pt x="12768" y="15008"/>
                    </a:lnTo>
                    <a:lnTo>
                      <a:pt x="12836" y="15399"/>
                    </a:lnTo>
                    <a:lnTo>
                      <a:pt x="12858" y="15753"/>
                    </a:lnTo>
                    <a:lnTo>
                      <a:pt x="12858" y="16144"/>
                    </a:lnTo>
                    <a:lnTo>
                      <a:pt x="12813" y="16535"/>
                    </a:lnTo>
                    <a:lnTo>
                      <a:pt x="12746" y="16888"/>
                    </a:lnTo>
                    <a:lnTo>
                      <a:pt x="12667" y="17224"/>
                    </a:lnTo>
                    <a:lnTo>
                      <a:pt x="12510" y="17503"/>
                    </a:lnTo>
                    <a:lnTo>
                      <a:pt x="12228" y="18043"/>
                    </a:lnTo>
                    <a:lnTo>
                      <a:pt x="11970" y="18546"/>
                    </a:lnTo>
                    <a:lnTo>
                      <a:pt x="11868" y="18751"/>
                    </a:lnTo>
                    <a:lnTo>
                      <a:pt x="11778" y="18974"/>
                    </a:lnTo>
                    <a:lnTo>
                      <a:pt x="11711" y="19179"/>
                    </a:lnTo>
                    <a:lnTo>
                      <a:pt x="11666" y="19365"/>
                    </a:lnTo>
                    <a:lnTo>
                      <a:pt x="11632" y="19570"/>
                    </a:lnTo>
                    <a:lnTo>
                      <a:pt x="11632" y="19756"/>
                    </a:lnTo>
                    <a:lnTo>
                      <a:pt x="11632" y="19942"/>
                    </a:lnTo>
                    <a:lnTo>
                      <a:pt x="11643" y="20110"/>
                    </a:lnTo>
                    <a:lnTo>
                      <a:pt x="11711" y="20296"/>
                    </a:lnTo>
                    <a:lnTo>
                      <a:pt x="11801" y="20464"/>
                    </a:lnTo>
                    <a:lnTo>
                      <a:pt x="11891" y="20650"/>
                    </a:lnTo>
                    <a:lnTo>
                      <a:pt x="12037" y="20836"/>
                    </a:lnTo>
                    <a:lnTo>
                      <a:pt x="12206" y="21004"/>
                    </a:lnTo>
                    <a:lnTo>
                      <a:pt x="12419" y="21190"/>
                    </a:lnTo>
                    <a:lnTo>
                      <a:pt x="12667" y="21320"/>
                    </a:lnTo>
                    <a:lnTo>
                      <a:pt x="12960" y="21432"/>
                    </a:lnTo>
                    <a:lnTo>
                      <a:pt x="13286" y="21544"/>
                    </a:lnTo>
                    <a:lnTo>
                      <a:pt x="13612" y="21655"/>
                    </a:lnTo>
                    <a:lnTo>
                      <a:pt x="13983" y="21693"/>
                    </a:lnTo>
                    <a:lnTo>
                      <a:pt x="14343" y="21730"/>
                    </a:lnTo>
                    <a:lnTo>
                      <a:pt x="14715" y="21730"/>
                    </a:lnTo>
                    <a:lnTo>
                      <a:pt x="15075" y="21730"/>
                    </a:lnTo>
                    <a:lnTo>
                      <a:pt x="15446" y="21655"/>
                    </a:lnTo>
                    <a:lnTo>
                      <a:pt x="15794" y="21581"/>
                    </a:lnTo>
                    <a:lnTo>
                      <a:pt x="16132" y="21432"/>
                    </a:lnTo>
                    <a:lnTo>
                      <a:pt x="16458" y="21302"/>
                    </a:lnTo>
                    <a:lnTo>
                      <a:pt x="16740" y="21078"/>
                    </a:lnTo>
                    <a:lnTo>
                      <a:pt x="16976" y="20836"/>
                    </a:lnTo>
                    <a:lnTo>
                      <a:pt x="17043" y="20650"/>
                    </a:lnTo>
                    <a:lnTo>
                      <a:pt x="17088" y="20426"/>
                    </a:lnTo>
                    <a:lnTo>
                      <a:pt x="17133" y="20222"/>
                    </a:lnTo>
                    <a:lnTo>
                      <a:pt x="17156" y="19980"/>
                    </a:lnTo>
                    <a:lnTo>
                      <a:pt x="17167" y="19477"/>
                    </a:lnTo>
                    <a:lnTo>
                      <a:pt x="17167" y="18974"/>
                    </a:lnTo>
                    <a:lnTo>
                      <a:pt x="17156" y="18397"/>
                    </a:lnTo>
                    <a:lnTo>
                      <a:pt x="17111" y="17820"/>
                    </a:lnTo>
                    <a:lnTo>
                      <a:pt x="17066" y="17261"/>
                    </a:lnTo>
                    <a:lnTo>
                      <a:pt x="16998" y="16646"/>
                    </a:lnTo>
                    <a:lnTo>
                      <a:pt x="16852" y="15511"/>
                    </a:lnTo>
                    <a:lnTo>
                      <a:pt x="16740" y="14393"/>
                    </a:lnTo>
                    <a:lnTo>
                      <a:pt x="16717" y="13928"/>
                    </a:lnTo>
                    <a:lnTo>
                      <a:pt x="16695" y="13462"/>
                    </a:lnTo>
                    <a:lnTo>
                      <a:pt x="16717" y="13071"/>
                    </a:lnTo>
                    <a:lnTo>
                      <a:pt x="16785" y="12755"/>
                    </a:lnTo>
                    <a:lnTo>
                      <a:pt x="16852" y="12419"/>
                    </a:lnTo>
                    <a:lnTo>
                      <a:pt x="16953" y="12140"/>
                    </a:lnTo>
                    <a:lnTo>
                      <a:pt x="17088" y="11898"/>
                    </a:lnTo>
                    <a:lnTo>
                      <a:pt x="17212" y="11675"/>
                    </a:lnTo>
                    <a:lnTo>
                      <a:pt x="17370" y="11470"/>
                    </a:lnTo>
                    <a:lnTo>
                      <a:pt x="17516" y="11284"/>
                    </a:lnTo>
                    <a:lnTo>
                      <a:pt x="17696" y="11135"/>
                    </a:lnTo>
                    <a:lnTo>
                      <a:pt x="17865" y="11042"/>
                    </a:lnTo>
                    <a:lnTo>
                      <a:pt x="18033" y="10930"/>
                    </a:lnTo>
                    <a:lnTo>
                      <a:pt x="18213" y="10893"/>
                    </a:lnTo>
                    <a:lnTo>
                      <a:pt x="18382" y="10893"/>
                    </a:lnTo>
                    <a:lnTo>
                      <a:pt x="18551" y="10967"/>
                    </a:lnTo>
                    <a:lnTo>
                      <a:pt x="18708" y="11042"/>
                    </a:lnTo>
                    <a:lnTo>
                      <a:pt x="18855" y="11172"/>
                    </a:lnTo>
                    <a:lnTo>
                      <a:pt x="19012" y="11358"/>
                    </a:lnTo>
                    <a:lnTo>
                      <a:pt x="19136" y="11600"/>
                    </a:lnTo>
                    <a:lnTo>
                      <a:pt x="19271" y="11861"/>
                    </a:lnTo>
                    <a:lnTo>
                      <a:pt x="19440" y="12028"/>
                    </a:lnTo>
                    <a:lnTo>
                      <a:pt x="19608" y="12177"/>
                    </a:lnTo>
                    <a:lnTo>
                      <a:pt x="19822" y="12289"/>
                    </a:lnTo>
                    <a:lnTo>
                      <a:pt x="20025" y="12289"/>
                    </a:lnTo>
                    <a:lnTo>
                      <a:pt x="20238" y="12289"/>
                    </a:lnTo>
                    <a:lnTo>
                      <a:pt x="20452" y="12215"/>
                    </a:lnTo>
                    <a:lnTo>
                      <a:pt x="20643" y="12103"/>
                    </a:lnTo>
                    <a:lnTo>
                      <a:pt x="20846" y="11973"/>
                    </a:lnTo>
                    <a:lnTo>
                      <a:pt x="21037" y="11786"/>
                    </a:lnTo>
                    <a:lnTo>
                      <a:pt x="21206" y="11563"/>
                    </a:lnTo>
                    <a:lnTo>
                      <a:pt x="21363" y="11321"/>
                    </a:lnTo>
                    <a:lnTo>
                      <a:pt x="21465" y="11079"/>
                    </a:lnTo>
                    <a:lnTo>
                      <a:pt x="21577" y="10744"/>
                    </a:lnTo>
                    <a:lnTo>
                      <a:pt x="21622" y="10427"/>
                    </a:lnTo>
                    <a:lnTo>
                      <a:pt x="21645" y="10111"/>
                    </a:lnTo>
                    <a:lnTo>
                      <a:pt x="21622" y="9608"/>
                    </a:lnTo>
                    <a:lnTo>
                      <a:pt x="21577" y="9142"/>
                    </a:lnTo>
                    <a:lnTo>
                      <a:pt x="21465" y="8751"/>
                    </a:lnTo>
                    <a:lnTo>
                      <a:pt x="21363" y="8397"/>
                    </a:lnTo>
                    <a:lnTo>
                      <a:pt x="21206" y="8062"/>
                    </a:lnTo>
                    <a:lnTo>
                      <a:pt x="21037" y="7820"/>
                    </a:lnTo>
                    <a:lnTo>
                      <a:pt x="20846" y="7597"/>
                    </a:lnTo>
                    <a:lnTo>
                      <a:pt x="20643" y="7429"/>
                    </a:lnTo>
                    <a:lnTo>
                      <a:pt x="20452" y="7317"/>
                    </a:lnTo>
                    <a:lnTo>
                      <a:pt x="20238" y="7206"/>
                    </a:lnTo>
                    <a:lnTo>
                      <a:pt x="20025" y="7168"/>
                    </a:lnTo>
                    <a:lnTo>
                      <a:pt x="19822" y="7206"/>
                    </a:lnTo>
                    <a:lnTo>
                      <a:pt x="19608" y="7243"/>
                    </a:lnTo>
                    <a:lnTo>
                      <a:pt x="19440" y="7355"/>
                    </a:lnTo>
                    <a:lnTo>
                      <a:pt x="19271" y="7504"/>
                    </a:lnTo>
                    <a:lnTo>
                      <a:pt x="19136" y="7708"/>
                    </a:lnTo>
                    <a:lnTo>
                      <a:pt x="19012" y="7895"/>
                    </a:lnTo>
                    <a:lnTo>
                      <a:pt x="18832" y="8025"/>
                    </a:lnTo>
                    <a:lnTo>
                      <a:pt x="18663" y="8174"/>
                    </a:lnTo>
                    <a:lnTo>
                      <a:pt x="18472" y="8248"/>
                    </a:lnTo>
                    <a:lnTo>
                      <a:pt x="18270" y="8286"/>
                    </a:lnTo>
                    <a:lnTo>
                      <a:pt x="18078" y="8323"/>
                    </a:lnTo>
                    <a:lnTo>
                      <a:pt x="17887" y="8323"/>
                    </a:lnTo>
                    <a:lnTo>
                      <a:pt x="17696" y="8248"/>
                    </a:lnTo>
                    <a:lnTo>
                      <a:pt x="17493" y="8174"/>
                    </a:lnTo>
                    <a:lnTo>
                      <a:pt x="17302" y="8062"/>
                    </a:lnTo>
                    <a:lnTo>
                      <a:pt x="17133" y="7969"/>
                    </a:lnTo>
                    <a:lnTo>
                      <a:pt x="16976" y="7783"/>
                    </a:lnTo>
                    <a:lnTo>
                      <a:pt x="16852" y="7597"/>
                    </a:lnTo>
                    <a:lnTo>
                      <a:pt x="16740" y="7429"/>
                    </a:lnTo>
                    <a:lnTo>
                      <a:pt x="16672" y="7168"/>
                    </a:lnTo>
                    <a:lnTo>
                      <a:pt x="16638" y="6926"/>
                    </a:lnTo>
                    <a:lnTo>
                      <a:pt x="16616" y="6498"/>
                    </a:lnTo>
                    <a:lnTo>
                      <a:pt x="16616" y="5772"/>
                    </a:lnTo>
                    <a:lnTo>
                      <a:pt x="16650" y="4915"/>
                    </a:lnTo>
                    <a:lnTo>
                      <a:pt x="16695" y="3928"/>
                    </a:lnTo>
                    <a:lnTo>
                      <a:pt x="16762" y="2960"/>
                    </a:lnTo>
                    <a:lnTo>
                      <a:pt x="16830" y="1992"/>
                    </a:lnTo>
                    <a:lnTo>
                      <a:pt x="16908" y="1173"/>
                    </a:lnTo>
                    <a:lnTo>
                      <a:pt x="16976" y="521"/>
                    </a:lnTo>
                    <a:lnTo>
                      <a:pt x="16953" y="521"/>
                    </a:lnTo>
                    <a:lnTo>
                      <a:pt x="16931" y="521"/>
                    </a:lnTo>
                    <a:lnTo>
                      <a:pt x="16267" y="484"/>
                    </a:lnTo>
                    <a:lnTo>
                      <a:pt x="15637" y="428"/>
                    </a:lnTo>
                    <a:lnTo>
                      <a:pt x="15063" y="353"/>
                    </a:lnTo>
                    <a:lnTo>
                      <a:pt x="14523" y="279"/>
                    </a:lnTo>
                    <a:lnTo>
                      <a:pt x="14040" y="167"/>
                    </a:lnTo>
                    <a:lnTo>
                      <a:pt x="13635" y="93"/>
                    </a:lnTo>
                    <a:lnTo>
                      <a:pt x="13331" y="18"/>
                    </a:lnTo>
                    <a:lnTo>
                      <a:pt x="13117" y="18"/>
                    </a:lnTo>
                    <a:lnTo>
                      <a:pt x="12982" y="18"/>
                    </a:lnTo>
                    <a:lnTo>
                      <a:pt x="12858" y="130"/>
                    </a:lnTo>
                    <a:lnTo>
                      <a:pt x="12723" y="279"/>
                    </a:lnTo>
                    <a:lnTo>
                      <a:pt x="12622" y="446"/>
                    </a:lnTo>
                    <a:lnTo>
                      <a:pt x="12510" y="670"/>
                    </a:lnTo>
                    <a:lnTo>
                      <a:pt x="12419" y="912"/>
                    </a:lnTo>
                    <a:lnTo>
                      <a:pt x="12363" y="1210"/>
                    </a:lnTo>
                    <a:lnTo>
                      <a:pt x="12318" y="1526"/>
                    </a:lnTo>
                    <a:lnTo>
                      <a:pt x="12273" y="1843"/>
                    </a:lnTo>
                    <a:lnTo>
                      <a:pt x="12251" y="2215"/>
                    </a:lnTo>
                    <a:lnTo>
                      <a:pt x="12273" y="2532"/>
                    </a:lnTo>
                    <a:lnTo>
                      <a:pt x="12318" y="2886"/>
                    </a:lnTo>
                    <a:lnTo>
                      <a:pt x="12386" y="3240"/>
                    </a:lnTo>
                    <a:lnTo>
                      <a:pt x="12464" y="3556"/>
                    </a:lnTo>
                    <a:lnTo>
                      <a:pt x="12577" y="3891"/>
                    </a:lnTo>
                    <a:lnTo>
                      <a:pt x="12746" y="4171"/>
                    </a:lnTo>
                    <a:lnTo>
                      <a:pt x="12926" y="4487"/>
                    </a:lnTo>
                    <a:lnTo>
                      <a:pt x="13050" y="4860"/>
                    </a:lnTo>
                    <a:lnTo>
                      <a:pt x="13162" y="5251"/>
                    </a:lnTo>
                    <a:lnTo>
                      <a:pt x="13218" y="5604"/>
                    </a:lnTo>
                    <a:lnTo>
                      <a:pt x="13263" y="5995"/>
                    </a:lnTo>
                    <a:lnTo>
                      <a:pt x="13241" y="6386"/>
                    </a:lnTo>
                    <a:lnTo>
                      <a:pt x="13218" y="6740"/>
                    </a:lnTo>
                    <a:lnTo>
                      <a:pt x="13139" y="7094"/>
                    </a:lnTo>
                    <a:lnTo>
                      <a:pt x="13050" y="7429"/>
                    </a:lnTo>
                    <a:lnTo>
                      <a:pt x="12903" y="7746"/>
                    </a:lnTo>
                    <a:lnTo>
                      <a:pt x="12723" y="8025"/>
                    </a:lnTo>
                    <a:lnTo>
                      <a:pt x="12532" y="8286"/>
                    </a:lnTo>
                    <a:lnTo>
                      <a:pt x="12318" y="8491"/>
                    </a:lnTo>
                    <a:lnTo>
                      <a:pt x="12060" y="8677"/>
                    </a:lnTo>
                    <a:lnTo>
                      <a:pt x="11756" y="8788"/>
                    </a:lnTo>
                    <a:lnTo>
                      <a:pt x="11452" y="8826"/>
                    </a:lnTo>
                    <a:lnTo>
                      <a:pt x="11283" y="8826"/>
                    </a:lnTo>
                    <a:lnTo>
                      <a:pt x="11126" y="8826"/>
                    </a:lnTo>
                    <a:lnTo>
                      <a:pt x="11002" y="8788"/>
                    </a:lnTo>
                    <a:lnTo>
                      <a:pt x="10845" y="8714"/>
                    </a:lnTo>
                    <a:lnTo>
                      <a:pt x="10721" y="8640"/>
                    </a:lnTo>
                    <a:lnTo>
                      <a:pt x="10608" y="8565"/>
                    </a:lnTo>
                    <a:lnTo>
                      <a:pt x="10485" y="8453"/>
                    </a:lnTo>
                    <a:lnTo>
                      <a:pt x="10372" y="8323"/>
                    </a:lnTo>
                    <a:lnTo>
                      <a:pt x="10181" y="8062"/>
                    </a:lnTo>
                    <a:lnTo>
                      <a:pt x="10035" y="7746"/>
                    </a:lnTo>
                    <a:lnTo>
                      <a:pt x="9900" y="7392"/>
                    </a:lnTo>
                    <a:lnTo>
                      <a:pt x="9787" y="7001"/>
                    </a:lnTo>
                    <a:lnTo>
                      <a:pt x="9731" y="6610"/>
                    </a:lnTo>
                    <a:lnTo>
                      <a:pt x="9686" y="6219"/>
                    </a:lnTo>
                    <a:lnTo>
                      <a:pt x="9663" y="5772"/>
                    </a:lnTo>
                    <a:lnTo>
                      <a:pt x="9686" y="5381"/>
                    </a:lnTo>
                    <a:lnTo>
                      <a:pt x="9753" y="4990"/>
                    </a:lnTo>
                    <a:lnTo>
                      <a:pt x="9832" y="4636"/>
                    </a:lnTo>
                    <a:lnTo>
                      <a:pt x="9945" y="4320"/>
                    </a:lnTo>
                    <a:lnTo>
                      <a:pt x="10068" y="4022"/>
                    </a:lnTo>
                    <a:lnTo>
                      <a:pt x="10203" y="3817"/>
                    </a:lnTo>
                    <a:lnTo>
                      <a:pt x="10316" y="3593"/>
                    </a:lnTo>
                    <a:lnTo>
                      <a:pt x="10395" y="3351"/>
                    </a:lnTo>
                    <a:lnTo>
                      <a:pt x="10462" y="3109"/>
                    </a:lnTo>
                    <a:lnTo>
                      <a:pt x="10507" y="2848"/>
                    </a:lnTo>
                    <a:lnTo>
                      <a:pt x="10530" y="2606"/>
                    </a:lnTo>
                    <a:lnTo>
                      <a:pt x="10507" y="2346"/>
                    </a:lnTo>
                    <a:lnTo>
                      <a:pt x="10462" y="2141"/>
                    </a:lnTo>
                    <a:lnTo>
                      <a:pt x="10395" y="1880"/>
                    </a:lnTo>
                    <a:lnTo>
                      <a:pt x="10293" y="1638"/>
                    </a:lnTo>
                    <a:lnTo>
                      <a:pt x="10158" y="1415"/>
                    </a:lnTo>
                    <a:lnTo>
                      <a:pt x="9967" y="1210"/>
                    </a:lnTo>
                    <a:lnTo>
                      <a:pt x="9753" y="986"/>
                    </a:lnTo>
                    <a:lnTo>
                      <a:pt x="9495" y="819"/>
                    </a:lnTo>
                    <a:lnTo>
                      <a:pt x="9191" y="670"/>
                    </a:lnTo>
                    <a:lnTo>
                      <a:pt x="8842" y="521"/>
                    </a:lnTo>
                    <a:lnTo>
                      <a:pt x="8471" y="446"/>
                    </a:lnTo>
                    <a:lnTo>
                      <a:pt x="7998" y="428"/>
                    </a:lnTo>
                    <a:lnTo>
                      <a:pt x="7413" y="428"/>
                    </a:lnTo>
                    <a:lnTo>
                      <a:pt x="6817" y="446"/>
                    </a:lnTo>
                    <a:lnTo>
                      <a:pt x="6187" y="521"/>
                    </a:lnTo>
                    <a:lnTo>
                      <a:pt x="5602" y="633"/>
                    </a:lnTo>
                    <a:lnTo>
                      <a:pt x="5107" y="744"/>
                    </a:lnTo>
                    <a:lnTo>
                      <a:pt x="4725" y="856"/>
                    </a:lnTo>
                    <a:lnTo>
                      <a:pt x="4848" y="1564"/>
                    </a:lnTo>
                    <a:lnTo>
                      <a:pt x="5028" y="2495"/>
                    </a:lnTo>
                    <a:lnTo>
                      <a:pt x="5175" y="3556"/>
                    </a:lnTo>
                    <a:lnTo>
                      <a:pt x="5298" y="4673"/>
                    </a:lnTo>
                    <a:lnTo>
                      <a:pt x="5343" y="5213"/>
                    </a:lnTo>
                    <a:lnTo>
                      <a:pt x="5388" y="5753"/>
                    </a:lnTo>
                    <a:lnTo>
                      <a:pt x="5411" y="6275"/>
                    </a:lnTo>
                    <a:lnTo>
                      <a:pt x="5411" y="6740"/>
                    </a:lnTo>
                    <a:lnTo>
                      <a:pt x="5366" y="7168"/>
                    </a:lnTo>
                    <a:lnTo>
                      <a:pt x="5321" y="7541"/>
                    </a:lnTo>
                    <a:lnTo>
                      <a:pt x="5287" y="7708"/>
                    </a:lnTo>
                    <a:lnTo>
                      <a:pt x="5242" y="7857"/>
                    </a:lnTo>
                    <a:lnTo>
                      <a:pt x="5197" y="7969"/>
                    </a:lnTo>
                    <a:lnTo>
                      <a:pt x="5130" y="8062"/>
                    </a:lnTo>
                    <a:lnTo>
                      <a:pt x="5006" y="8248"/>
                    </a:lnTo>
                    <a:lnTo>
                      <a:pt x="4848" y="8397"/>
                    </a:lnTo>
                    <a:lnTo>
                      <a:pt x="4725" y="8528"/>
                    </a:lnTo>
                    <a:lnTo>
                      <a:pt x="4567" y="8640"/>
                    </a:lnTo>
                    <a:lnTo>
                      <a:pt x="4421" y="8714"/>
                    </a:lnTo>
                    <a:lnTo>
                      <a:pt x="4263" y="8751"/>
                    </a:lnTo>
                    <a:lnTo>
                      <a:pt x="4095" y="8788"/>
                    </a:lnTo>
                    <a:lnTo>
                      <a:pt x="3948" y="8788"/>
                    </a:lnTo>
                    <a:lnTo>
                      <a:pt x="3791" y="8751"/>
                    </a:lnTo>
                    <a:lnTo>
                      <a:pt x="3667" y="8714"/>
                    </a:lnTo>
                    <a:lnTo>
                      <a:pt x="3510" y="8677"/>
                    </a:lnTo>
                    <a:lnTo>
                      <a:pt x="3386" y="8602"/>
                    </a:lnTo>
                    <a:lnTo>
                      <a:pt x="3251" y="8491"/>
                    </a:lnTo>
                    <a:lnTo>
                      <a:pt x="3127" y="8360"/>
                    </a:lnTo>
                    <a:lnTo>
                      <a:pt x="3015" y="8248"/>
                    </a:lnTo>
                    <a:lnTo>
                      <a:pt x="2925" y="8062"/>
                    </a:lnTo>
                    <a:lnTo>
                      <a:pt x="2778" y="7857"/>
                    </a:lnTo>
                    <a:lnTo>
                      <a:pt x="2610" y="7671"/>
                    </a:lnTo>
                    <a:lnTo>
                      <a:pt x="2407" y="7541"/>
                    </a:lnTo>
                    <a:lnTo>
                      <a:pt x="2171" y="7466"/>
                    </a:lnTo>
                    <a:lnTo>
                      <a:pt x="1957" y="7429"/>
                    </a:lnTo>
                    <a:lnTo>
                      <a:pt x="1698" y="7429"/>
                    </a:lnTo>
                    <a:lnTo>
                      <a:pt x="1462" y="7466"/>
                    </a:lnTo>
                    <a:lnTo>
                      <a:pt x="1226" y="7559"/>
                    </a:lnTo>
                    <a:lnTo>
                      <a:pt x="989" y="7708"/>
                    </a:lnTo>
                    <a:lnTo>
                      <a:pt x="776" y="7932"/>
                    </a:lnTo>
                    <a:lnTo>
                      <a:pt x="551" y="8211"/>
                    </a:lnTo>
                    <a:lnTo>
                      <a:pt x="382" y="8528"/>
                    </a:lnTo>
                    <a:lnTo>
                      <a:pt x="315" y="8714"/>
                    </a:lnTo>
                    <a:lnTo>
                      <a:pt x="236" y="8919"/>
                    </a:lnTo>
                    <a:lnTo>
                      <a:pt x="191" y="9142"/>
                    </a:lnTo>
                    <a:lnTo>
                      <a:pt x="123" y="9347"/>
                    </a:lnTo>
                    <a:lnTo>
                      <a:pt x="78" y="9608"/>
                    </a:lnTo>
                    <a:lnTo>
                      <a:pt x="56" y="9887"/>
                    </a:lnTo>
                    <a:lnTo>
                      <a:pt x="33" y="10185"/>
                    </a:lnTo>
                    <a:lnTo>
                      <a:pt x="33" y="10464"/>
                    </a:lnTo>
                    <a:lnTo>
                      <a:pt x="33" y="10706"/>
                    </a:lnTo>
                    <a:lnTo>
                      <a:pt x="56" y="10967"/>
                    </a:lnTo>
                    <a:lnTo>
                      <a:pt x="78" y="11172"/>
                    </a:lnTo>
                    <a:lnTo>
                      <a:pt x="123" y="11395"/>
                    </a:lnTo>
                    <a:lnTo>
                      <a:pt x="168" y="11600"/>
                    </a:lnTo>
                    <a:lnTo>
                      <a:pt x="236" y="11786"/>
                    </a:lnTo>
                    <a:lnTo>
                      <a:pt x="292" y="11973"/>
                    </a:lnTo>
                    <a:lnTo>
                      <a:pt x="382" y="12140"/>
                    </a:lnTo>
                    <a:lnTo>
                      <a:pt x="540" y="12419"/>
                    </a:lnTo>
                    <a:lnTo>
                      <a:pt x="731" y="12680"/>
                    </a:lnTo>
                    <a:lnTo>
                      <a:pt x="944" y="12866"/>
                    </a:lnTo>
                    <a:lnTo>
                      <a:pt x="1158" y="12997"/>
                    </a:lnTo>
                    <a:lnTo>
                      <a:pt x="1395" y="13108"/>
                    </a:lnTo>
                    <a:lnTo>
                      <a:pt x="1608" y="13183"/>
                    </a:lnTo>
                    <a:lnTo>
                      <a:pt x="1856" y="13183"/>
                    </a:lnTo>
                    <a:lnTo>
                      <a:pt x="2070" y="13146"/>
                    </a:lnTo>
                    <a:lnTo>
                      <a:pt x="2261" y="13071"/>
                    </a:lnTo>
                    <a:lnTo>
                      <a:pt x="2430" y="12960"/>
                    </a:lnTo>
                    <a:lnTo>
                      <a:pt x="2587" y="12792"/>
                    </a:lnTo>
                    <a:lnTo>
                      <a:pt x="2688" y="12606"/>
                    </a:lnTo>
                    <a:lnTo>
                      <a:pt x="2801" y="12419"/>
                    </a:lnTo>
                    <a:lnTo>
                      <a:pt x="2925" y="12289"/>
                    </a:lnTo>
                    <a:lnTo>
                      <a:pt x="3082" y="12177"/>
                    </a:lnTo>
                    <a:lnTo>
                      <a:pt x="3228" y="12103"/>
                    </a:lnTo>
                    <a:lnTo>
                      <a:pt x="3408" y="12103"/>
                    </a:lnTo>
                    <a:lnTo>
                      <a:pt x="3577" y="12103"/>
                    </a:lnTo>
                    <a:lnTo>
                      <a:pt x="3723" y="12177"/>
                    </a:lnTo>
                    <a:lnTo>
                      <a:pt x="3903" y="12252"/>
                    </a:lnTo>
                    <a:lnTo>
                      <a:pt x="4072" y="12364"/>
                    </a:lnTo>
                    <a:lnTo>
                      <a:pt x="4230" y="12494"/>
                    </a:lnTo>
                    <a:lnTo>
                      <a:pt x="4353" y="12643"/>
                    </a:lnTo>
                    <a:lnTo>
                      <a:pt x="4488" y="12829"/>
                    </a:lnTo>
                    <a:lnTo>
                      <a:pt x="4567" y="13034"/>
                    </a:lnTo>
                    <a:lnTo>
                      <a:pt x="4657" y="13257"/>
                    </a:lnTo>
                    <a:lnTo>
                      <a:pt x="4702" y="13462"/>
                    </a:lnTo>
                    <a:lnTo>
                      <a:pt x="4725" y="13686"/>
                    </a:lnTo>
                    <a:lnTo>
                      <a:pt x="4702" y="14282"/>
                    </a:lnTo>
                    <a:lnTo>
                      <a:pt x="4657" y="15045"/>
                    </a:lnTo>
                    <a:lnTo>
                      <a:pt x="4612" y="15976"/>
                    </a:lnTo>
                    <a:lnTo>
                      <a:pt x="4590" y="16926"/>
                    </a:lnTo>
                    <a:lnTo>
                      <a:pt x="4567" y="17968"/>
                    </a:lnTo>
                    <a:lnTo>
                      <a:pt x="4567" y="19011"/>
                    </a:lnTo>
                    <a:lnTo>
                      <a:pt x="4590" y="19514"/>
                    </a:lnTo>
                    <a:lnTo>
                      <a:pt x="4612" y="19980"/>
                    </a:lnTo>
                    <a:lnTo>
                      <a:pt x="4657" y="20426"/>
                    </a:lnTo>
                    <a:lnTo>
                      <a:pt x="4725" y="20836"/>
                    </a:lnTo>
                    <a:lnTo>
                      <a:pt x="4848" y="20929"/>
                    </a:lnTo>
                    <a:lnTo>
                      <a:pt x="5040" y="21004"/>
                    </a:lnTo>
                    <a:lnTo>
                      <a:pt x="5265" y="21078"/>
                    </a:lnTo>
                    <a:lnTo>
                      <a:pt x="5478" y="21115"/>
                    </a:lnTo>
                    <a:lnTo>
                      <a:pt x="6041" y="21115"/>
                    </a:lnTo>
                    <a:lnTo>
                      <a:pt x="6637" y="21078"/>
                    </a:lnTo>
                    <a:lnTo>
                      <a:pt x="7312" y="21004"/>
                    </a:lnTo>
                    <a:lnTo>
                      <a:pt x="7998" y="20929"/>
                    </a:lnTo>
                    <a:lnTo>
                      <a:pt x="8696" y="20855"/>
                    </a:lnTo>
                    <a:lnTo>
                      <a:pt x="9360" y="20836"/>
                    </a:lnTo>
                    <a:close/>
                  </a:path>
                </a:pathLst>
              </a:custGeom>
              <a:solidFill>
                <a:srgbClr val="99CC00"/>
              </a:solidFill>
              <a:ln w="3175">
                <a:solidFill>
                  <a:srgbClr val="99CC00"/>
                </a:solidFill>
                <a:miter lim="800000"/>
                <a:headEnd/>
                <a:tailEnd/>
              </a:ln>
            </p:spPr>
            <p:txBody>
              <a:bodyPr/>
              <a:lstStyle/>
              <a:p>
                <a:endParaRPr lang="en-GB"/>
              </a:p>
            </p:txBody>
          </p:sp>
        </p:grpSp>
        <p:pic>
          <p:nvPicPr>
            <p:cNvPr id="5134" name="Picture 26" descr="eu-eun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984" y="3262"/>
              <a:ext cx="368" cy="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xmlns="" val="3287290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793750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dirty="0" smtClean="0"/>
              <a:t>Example: </a:t>
            </a:r>
            <a:r>
              <a:rPr lang="en-GB" sz="2600" dirty="0"/>
              <a:t>M-ERA.NET – </a:t>
            </a:r>
            <a:r>
              <a:rPr lang="en-GB" sz="2600" dirty="0" smtClean="0"/>
              <a:t>ERA-NET </a:t>
            </a:r>
            <a:r>
              <a:rPr lang="en-GB" sz="2600" dirty="0"/>
              <a:t>on </a:t>
            </a:r>
            <a:r>
              <a:rPr lang="en-GB" sz="2600" dirty="0" smtClean="0"/>
              <a:t/>
            </a:r>
            <a:br>
              <a:rPr lang="en-GB" sz="2600" dirty="0" smtClean="0"/>
            </a:br>
            <a:r>
              <a:rPr lang="en-GB" sz="2600" dirty="0" smtClean="0"/>
              <a:t>materials </a:t>
            </a:r>
            <a:r>
              <a:rPr lang="en-GB" sz="2600" dirty="0"/>
              <a:t>science and engineering</a:t>
            </a:r>
            <a:endParaRPr lang="en-GB" sz="16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384067"/>
            <a:ext cx="8229600" cy="3133165"/>
          </a:xfrm>
          <a:noFill/>
        </p:spPr>
        <p:txBody>
          <a:bodyPr>
            <a:spAutoFit/>
          </a:bodyPr>
          <a:lstStyle/>
          <a:p>
            <a:pPr eaLnBrk="1" hangingPunct="1"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2000" i="0" dirty="0" smtClean="0"/>
              <a:t>Started under FP6 as MNT.ERA-NET and MATERA</a:t>
            </a:r>
          </a:p>
          <a:p>
            <a:pPr eaLnBrk="1" hangingPunct="1"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2000" i="0" dirty="0" smtClean="0"/>
              <a:t>From 2004 – 2012 a total of 13 calls with 131 million public funding, resulting in 205 funded projects</a:t>
            </a:r>
          </a:p>
          <a:p>
            <a:pPr eaLnBrk="1" hangingPunct="1"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2000" i="0" dirty="0" smtClean="0"/>
              <a:t>In 2012 merger into M-ERA.NET, with 37 research funders from 25 European countries, covering the value chain from basic research to innovation activities</a:t>
            </a:r>
          </a:p>
          <a:p>
            <a:pPr eaLnBrk="1" hangingPunct="1">
              <a:buClr>
                <a:srgbClr val="336699"/>
              </a:buClr>
              <a:buFont typeface="Wingdings" pitchFamily="2" charset="2"/>
              <a:buChar char="§"/>
            </a:pPr>
            <a:r>
              <a:rPr lang="en-GB" sz="2000" i="0" dirty="0" smtClean="0"/>
              <a:t>Annual volume of calls: &gt; 30 million </a:t>
            </a:r>
          </a:p>
          <a:p>
            <a:pPr eaLnBrk="1" hangingPunct="1">
              <a:buClr>
                <a:srgbClr val="336699"/>
              </a:buClr>
              <a:buFont typeface="Wingdings" pitchFamily="2" charset="2"/>
              <a:buChar char="§"/>
            </a:pPr>
            <a:endParaRPr lang="en-GB" sz="1800" i="0" dirty="0"/>
          </a:p>
          <a:p>
            <a:pPr marL="0" indent="0" eaLnBrk="1" hangingPunct="1">
              <a:buClr>
                <a:srgbClr val="336699"/>
              </a:buClr>
              <a:buNone/>
            </a:pPr>
            <a:r>
              <a:rPr lang="en-GB" sz="2000" dirty="0">
                <a:sym typeface="Wingdings" pitchFamily="2" charset="2"/>
              </a:rPr>
              <a:t> </a:t>
            </a:r>
            <a:r>
              <a:rPr lang="en-GB" sz="2000" dirty="0">
                <a:sym typeface="Wingdings" pitchFamily="2" charset="2"/>
                <a:hlinkClick r:id="rId3"/>
              </a:rPr>
              <a:t>http://www.m-era.net</a:t>
            </a:r>
            <a:r>
              <a:rPr lang="en-GB" sz="2000" dirty="0" smtClean="0">
                <a:sym typeface="Wingdings" pitchFamily="2" charset="2"/>
                <a:hlinkClick r:id="rId3"/>
              </a:rPr>
              <a:t>/</a:t>
            </a:r>
            <a:r>
              <a:rPr lang="en-GB" sz="2000" dirty="0" smtClean="0">
                <a:sym typeface="Wingdings" pitchFamily="2" charset="2"/>
              </a:rPr>
              <a:t> 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4028303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07504" y="1340123"/>
            <a:ext cx="8353425" cy="720725"/>
          </a:xfrm>
          <a:noFill/>
        </p:spPr>
        <p:txBody>
          <a:bodyPr wrap="none"/>
          <a:lstStyle/>
          <a:p>
            <a:pPr marL="0" eaLnBrk="0" hangingPunct="0">
              <a:spcBef>
                <a:spcPct val="20000"/>
              </a:spcBef>
              <a:buClr>
                <a:schemeClr val="bg1"/>
              </a:buClr>
              <a:defRPr/>
            </a:pPr>
            <a:r>
              <a:rPr lang="en-US" sz="2800" dirty="0" smtClean="0">
                <a:solidFill>
                  <a:srgbClr val="336699"/>
                </a:solidFill>
                <a:latin typeface="+mn-lt"/>
              </a:rPr>
              <a:t>Art. 185 initiative on Metrology (EMRP, FP7)</a:t>
            </a:r>
            <a:br>
              <a:rPr lang="en-US" sz="2800" dirty="0" smtClean="0">
                <a:solidFill>
                  <a:srgbClr val="336699"/>
                </a:solidFill>
                <a:latin typeface="+mn-lt"/>
              </a:rPr>
            </a:br>
            <a:r>
              <a:rPr lang="en-US" sz="2800" dirty="0" smtClean="0">
                <a:solidFill>
                  <a:srgbClr val="336699"/>
                </a:solidFill>
                <a:latin typeface="+mn-lt"/>
              </a:rPr>
              <a:t>Lessons learned </a:t>
            </a:r>
            <a:endParaRPr lang="en-GB" sz="2800" dirty="0">
              <a:solidFill>
                <a:srgbClr val="336699"/>
              </a:solidFill>
              <a:latin typeface="+mn-lt"/>
            </a:endParaRPr>
          </a:p>
        </p:txBody>
      </p:sp>
      <p:sp>
        <p:nvSpPr>
          <p:cNvPr id="271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34826" y="2204864"/>
            <a:ext cx="8729662" cy="4278094"/>
          </a:xfrm>
          <a:noFill/>
        </p:spPr>
        <p:txBody>
          <a:bodyPr wrap="square">
            <a:spAutoFit/>
          </a:bodyPr>
          <a:lstStyle/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GB" sz="1600" b="1" i="0" dirty="0" smtClean="0">
                <a:solidFill>
                  <a:srgbClr val="00B050"/>
                </a:solidFill>
              </a:rPr>
              <a:t>Very efficient programme implementation: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400" b="1" i="0" dirty="0" smtClean="0">
                <a:solidFill>
                  <a:srgbClr val="4C70A7"/>
                </a:solidFill>
              </a:rPr>
              <a:t>Based on the research activities of National Metrology Institutes 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400" b="1" i="0" dirty="0" smtClean="0">
                <a:solidFill>
                  <a:srgbClr val="4C70A7"/>
                </a:solidFill>
              </a:rPr>
              <a:t>Pilot phase with ERA-NET Plus (</a:t>
            </a:r>
            <a:r>
              <a:rPr lang="en-GB" sz="1400" b="1" i="0" dirty="0" err="1" smtClean="0">
                <a:solidFill>
                  <a:srgbClr val="4C70A7"/>
                </a:solidFill>
              </a:rPr>
              <a:t>iMERA</a:t>
            </a:r>
            <a:r>
              <a:rPr lang="en-GB" sz="1400" b="1" i="0" dirty="0" smtClean="0">
                <a:solidFill>
                  <a:srgbClr val="4C70A7"/>
                </a:solidFill>
              </a:rPr>
              <a:t> Plus, 2007)</a:t>
            </a:r>
            <a:r>
              <a:rPr lang="en-GB" sz="1400" i="0" dirty="0" smtClean="0">
                <a:solidFill>
                  <a:srgbClr val="4C70A7"/>
                </a:solidFill>
              </a:rPr>
              <a:t>: 64 Million call</a:t>
            </a:r>
            <a:r>
              <a:rPr lang="en-GB" sz="1400" i="0" dirty="0">
                <a:solidFill>
                  <a:srgbClr val="4C70A7"/>
                </a:solidFill>
              </a:rPr>
              <a:t>, 21 p</a:t>
            </a:r>
            <a:r>
              <a:rPr lang="en-GB" sz="1400" i="0" dirty="0" smtClean="0">
                <a:solidFill>
                  <a:srgbClr val="4C70A7"/>
                </a:solidFill>
              </a:rPr>
              <a:t>rojects in </a:t>
            </a:r>
            <a:r>
              <a:rPr lang="en-GB" sz="1400" i="0" dirty="0">
                <a:solidFill>
                  <a:srgbClr val="4C70A7"/>
                </a:solidFill>
              </a:rPr>
              <a:t>four thematic </a:t>
            </a:r>
            <a:r>
              <a:rPr lang="en-GB" sz="1400" i="0" dirty="0" smtClean="0">
                <a:solidFill>
                  <a:srgbClr val="4C70A7"/>
                </a:solidFill>
              </a:rPr>
              <a:t>areas </a:t>
            </a:r>
            <a:r>
              <a:rPr lang="en-GB" sz="1400" i="0" dirty="0" smtClean="0">
                <a:solidFill>
                  <a:srgbClr val="4C70A7"/>
                </a:solidFill>
                <a:sym typeface="Wingdings" pitchFamily="2" charset="2"/>
              </a:rPr>
              <a:t> </a:t>
            </a:r>
            <a:r>
              <a:rPr lang="en-GB" sz="1400" i="0" dirty="0" smtClean="0">
                <a:solidFill>
                  <a:srgbClr val="4C70A7"/>
                </a:solidFill>
              </a:rPr>
              <a:t>300 </a:t>
            </a:r>
            <a:r>
              <a:rPr lang="en-GB" sz="1400" i="0" dirty="0">
                <a:solidFill>
                  <a:srgbClr val="4C70A7"/>
                </a:solidFill>
              </a:rPr>
              <a:t>peer reviewed papers, 390 presentations at high level conferences </a:t>
            </a:r>
            <a:r>
              <a:rPr lang="en-GB" sz="1400" i="0" dirty="0" smtClean="0">
                <a:solidFill>
                  <a:srgbClr val="4C70A7"/>
                </a:solidFill>
              </a:rPr>
              <a:t>, more </a:t>
            </a:r>
            <a:r>
              <a:rPr lang="en-GB" sz="1400" i="0" dirty="0">
                <a:solidFill>
                  <a:srgbClr val="4C70A7"/>
                </a:solidFill>
              </a:rPr>
              <a:t>than 110 novel devices </a:t>
            </a:r>
            <a:r>
              <a:rPr lang="en-GB" sz="1400" i="0" dirty="0" smtClean="0">
                <a:solidFill>
                  <a:srgbClr val="4C70A7"/>
                </a:solidFill>
              </a:rPr>
              <a:t>developed, 37 follow-up projects </a:t>
            </a:r>
            <a:r>
              <a:rPr lang="en-GB" sz="1400" i="0" dirty="0">
                <a:solidFill>
                  <a:srgbClr val="4C70A7"/>
                </a:solidFill>
              </a:rPr>
              <a:t>with </a:t>
            </a:r>
            <a:r>
              <a:rPr lang="en-GB" sz="1400" i="0" dirty="0" smtClean="0">
                <a:solidFill>
                  <a:srgbClr val="4C70A7"/>
                </a:solidFill>
              </a:rPr>
              <a:t>industry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400" b="1" i="0" dirty="0" smtClean="0">
                <a:solidFill>
                  <a:srgbClr val="4C70A7"/>
                </a:solidFill>
              </a:rPr>
              <a:t>EMRP calls 2009 – 2012</a:t>
            </a:r>
            <a:r>
              <a:rPr lang="en-GB" sz="1400" i="0" dirty="0">
                <a:solidFill>
                  <a:srgbClr val="4C70A7"/>
                </a:solidFill>
              </a:rPr>
              <a:t>: 117 </a:t>
            </a:r>
            <a:r>
              <a:rPr lang="en-GB" sz="1400" i="0" dirty="0" smtClean="0">
                <a:solidFill>
                  <a:srgbClr val="4C70A7"/>
                </a:solidFill>
              </a:rPr>
              <a:t>projects with </a:t>
            </a:r>
            <a:r>
              <a:rPr lang="en-GB" sz="1400" i="0" dirty="0">
                <a:solidFill>
                  <a:srgbClr val="4C70A7"/>
                </a:solidFill>
              </a:rPr>
              <a:t>a value of € 351 million </a:t>
            </a:r>
            <a:r>
              <a:rPr lang="en-GB" sz="1400" i="0" dirty="0" smtClean="0">
                <a:solidFill>
                  <a:srgbClr val="4C70A7"/>
                </a:solidFill>
              </a:rPr>
              <a:t>, involving  155 </a:t>
            </a:r>
            <a:r>
              <a:rPr lang="en-GB" sz="1400" i="0" dirty="0">
                <a:solidFill>
                  <a:srgbClr val="4C70A7"/>
                </a:solidFill>
              </a:rPr>
              <a:t>unfunded partners (approximately 50% industry, 50% research organisations</a:t>
            </a:r>
            <a:r>
              <a:rPr lang="en-GB" sz="1400" i="0" dirty="0" smtClean="0">
                <a:solidFill>
                  <a:srgbClr val="4C70A7"/>
                </a:solidFill>
              </a:rPr>
              <a:t>) and in addition funding </a:t>
            </a:r>
            <a:r>
              <a:rPr lang="en-GB" sz="1400" i="0" dirty="0">
                <a:solidFill>
                  <a:srgbClr val="4C70A7"/>
                </a:solidFill>
              </a:rPr>
              <a:t>of 224 associated researcher grants </a:t>
            </a:r>
            <a:r>
              <a:rPr lang="en-GB" sz="1400" i="0" dirty="0" smtClean="0">
                <a:solidFill>
                  <a:srgbClr val="4C70A7"/>
                </a:solidFill>
              </a:rPr>
              <a:t>for € </a:t>
            </a:r>
            <a:r>
              <a:rPr lang="en-GB" sz="1400" i="0" dirty="0">
                <a:solidFill>
                  <a:srgbClr val="4C70A7"/>
                </a:solidFill>
              </a:rPr>
              <a:t>27 </a:t>
            </a:r>
            <a:r>
              <a:rPr lang="en-GB" sz="1400" i="0" dirty="0" smtClean="0">
                <a:solidFill>
                  <a:srgbClr val="4C70A7"/>
                </a:solidFill>
              </a:rPr>
              <a:t>million</a:t>
            </a:r>
            <a:endParaRPr lang="en-GB" sz="1400" b="1" i="0" dirty="0">
              <a:solidFill>
                <a:srgbClr val="4C70A7"/>
              </a:solidFill>
            </a:endParaRPr>
          </a:p>
          <a:p>
            <a:pPr marL="0" indent="0">
              <a:spcBef>
                <a:spcPts val="600"/>
              </a:spcBef>
              <a:buClr>
                <a:schemeClr val="accent2"/>
              </a:buClr>
              <a:buNone/>
            </a:pPr>
            <a:r>
              <a:rPr lang="en-GB" sz="1600" b="1" i="0" dirty="0" smtClean="0">
                <a:solidFill>
                  <a:srgbClr val="00B050"/>
                </a:solidFill>
              </a:rPr>
              <a:t>Mostly positive midterm evaluation, potential to improve future initiatives 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400" dirty="0" smtClean="0">
                <a:solidFill>
                  <a:srgbClr val="4C70A7"/>
                </a:solidFill>
              </a:rPr>
              <a:t>"The </a:t>
            </a:r>
            <a:r>
              <a:rPr lang="en-GB" sz="1400" dirty="0">
                <a:solidFill>
                  <a:srgbClr val="4C70A7"/>
                </a:solidFill>
              </a:rPr>
              <a:t>Panel had a common view that the Article 185 is an almost </a:t>
            </a:r>
            <a:r>
              <a:rPr lang="en-GB" sz="1400" b="1" dirty="0">
                <a:solidFill>
                  <a:srgbClr val="4C70A7"/>
                </a:solidFill>
              </a:rPr>
              <a:t>perfect instrument for joint programming within the metrology </a:t>
            </a:r>
            <a:r>
              <a:rPr lang="en-GB" sz="1400" b="1" dirty="0" smtClean="0">
                <a:solidFill>
                  <a:srgbClr val="4C70A7"/>
                </a:solidFill>
              </a:rPr>
              <a:t>community</a:t>
            </a:r>
            <a:r>
              <a:rPr lang="en-GB" sz="1400" dirty="0" smtClean="0">
                <a:solidFill>
                  <a:srgbClr val="4C70A7"/>
                </a:solidFill>
              </a:rPr>
              <a:t> …The </a:t>
            </a:r>
            <a:r>
              <a:rPr lang="en-GB" sz="1400" dirty="0">
                <a:solidFill>
                  <a:srgbClr val="4C70A7"/>
                </a:solidFill>
              </a:rPr>
              <a:t>evidence of integration is clear as some </a:t>
            </a:r>
            <a:r>
              <a:rPr lang="en-GB" sz="1400" b="1" dirty="0">
                <a:solidFill>
                  <a:srgbClr val="4C70A7"/>
                </a:solidFill>
              </a:rPr>
              <a:t>50% of dedicated national funding for metrology research has been jointly ‘programmed</a:t>
            </a:r>
            <a:r>
              <a:rPr lang="en-GB" sz="1400" b="1" dirty="0" smtClean="0">
                <a:solidFill>
                  <a:srgbClr val="4C70A7"/>
                </a:solidFill>
              </a:rPr>
              <a:t>’ </a:t>
            </a:r>
            <a:r>
              <a:rPr lang="en-GB" sz="1400" dirty="0" smtClean="0">
                <a:solidFill>
                  <a:srgbClr val="4C70A7"/>
                </a:solidFill>
              </a:rPr>
              <a:t>"</a:t>
            </a:r>
          </a:p>
          <a:p>
            <a:pPr>
              <a:spcBef>
                <a:spcPts val="600"/>
              </a:spcBef>
              <a:buClr>
                <a:schemeClr val="accent2"/>
              </a:buClr>
              <a:buFont typeface="Wingdings" pitchFamily="2" charset="2"/>
              <a:buChar char="§"/>
            </a:pPr>
            <a:r>
              <a:rPr lang="en-GB" sz="1400" b="1" i="0" dirty="0" smtClean="0">
                <a:solidFill>
                  <a:srgbClr val="4C70A7"/>
                </a:solidFill>
              </a:rPr>
              <a:t>Main </a:t>
            </a:r>
            <a:r>
              <a:rPr lang="en-GB" sz="1400" b="1" i="0" dirty="0">
                <a:solidFill>
                  <a:srgbClr val="4C70A7"/>
                </a:solidFill>
              </a:rPr>
              <a:t>weaknesses: </a:t>
            </a:r>
            <a:r>
              <a:rPr lang="en-GB" sz="1400" b="1" i="0" dirty="0" smtClean="0">
                <a:solidFill>
                  <a:srgbClr val="4C70A7"/>
                </a:solidFill>
              </a:rPr>
              <a:t/>
            </a:r>
            <a:br>
              <a:rPr lang="en-GB" sz="1400" b="1" i="0" dirty="0" smtClean="0">
                <a:solidFill>
                  <a:srgbClr val="4C70A7"/>
                </a:solidFill>
              </a:rPr>
            </a:br>
            <a:r>
              <a:rPr lang="en-GB" sz="1400" i="0" dirty="0" smtClean="0">
                <a:solidFill>
                  <a:srgbClr val="4C70A7"/>
                </a:solidFill>
              </a:rPr>
              <a:t>- lack </a:t>
            </a:r>
            <a:r>
              <a:rPr lang="en-GB" sz="1400" i="0" dirty="0">
                <a:solidFill>
                  <a:srgbClr val="4C70A7"/>
                </a:solidFill>
              </a:rPr>
              <a:t>of progress on </a:t>
            </a:r>
            <a:r>
              <a:rPr lang="en-GB" sz="1400" b="1" i="0" dirty="0">
                <a:solidFill>
                  <a:srgbClr val="4C70A7"/>
                </a:solidFill>
              </a:rPr>
              <a:t>opening of the system </a:t>
            </a:r>
            <a:r>
              <a:rPr lang="en-GB" sz="1400" i="0" dirty="0">
                <a:solidFill>
                  <a:srgbClr val="4C70A7"/>
                </a:solidFill>
              </a:rPr>
              <a:t>to the best science </a:t>
            </a:r>
            <a:r>
              <a:rPr lang="en-GB" sz="1400" i="0" dirty="0" smtClean="0">
                <a:solidFill>
                  <a:srgbClr val="4C70A7"/>
                </a:solidFill>
              </a:rPr>
              <a:t>and </a:t>
            </a:r>
            <a:r>
              <a:rPr lang="en-GB" sz="1400" b="1" i="0" dirty="0" smtClean="0">
                <a:solidFill>
                  <a:srgbClr val="4C70A7"/>
                </a:solidFill>
              </a:rPr>
              <a:t>capacity building</a:t>
            </a:r>
            <a:r>
              <a:rPr lang="en-GB" sz="1400" i="0" dirty="0" smtClean="0">
                <a:solidFill>
                  <a:srgbClr val="4C70A7"/>
                </a:solidFill>
              </a:rPr>
              <a:t/>
            </a:r>
            <a:br>
              <a:rPr lang="en-GB" sz="1400" i="0" dirty="0" smtClean="0">
                <a:solidFill>
                  <a:srgbClr val="4C70A7"/>
                </a:solidFill>
              </a:rPr>
            </a:br>
            <a:r>
              <a:rPr lang="en-GB" sz="1400" i="0" dirty="0" smtClean="0">
                <a:solidFill>
                  <a:srgbClr val="4C70A7"/>
                </a:solidFill>
              </a:rPr>
              <a:t>- unexploited potential: need for dedicated </a:t>
            </a:r>
            <a:r>
              <a:rPr lang="en-GB" sz="1400" i="0" dirty="0">
                <a:solidFill>
                  <a:srgbClr val="4C70A7"/>
                </a:solidFill>
              </a:rPr>
              <a:t>instruments to </a:t>
            </a:r>
            <a:r>
              <a:rPr lang="en-GB" sz="1400" b="1" i="0" dirty="0">
                <a:solidFill>
                  <a:srgbClr val="4C70A7"/>
                </a:solidFill>
              </a:rPr>
              <a:t>support innovation </a:t>
            </a:r>
            <a:r>
              <a:rPr lang="en-GB" sz="1400" i="0" dirty="0" smtClean="0">
                <a:solidFill>
                  <a:srgbClr val="4C70A7"/>
                </a:solidFill>
              </a:rPr>
              <a:t/>
            </a:r>
            <a:br>
              <a:rPr lang="en-GB" sz="1400" i="0" dirty="0" smtClean="0">
                <a:solidFill>
                  <a:srgbClr val="4C70A7"/>
                </a:solidFill>
              </a:rPr>
            </a:br>
            <a:r>
              <a:rPr lang="en-GB" sz="1400" i="0" dirty="0" smtClean="0">
                <a:solidFill>
                  <a:srgbClr val="4C70A7"/>
                </a:solidFill>
              </a:rPr>
              <a:t>  and </a:t>
            </a:r>
            <a:r>
              <a:rPr lang="en-GB" sz="1400" b="1" i="0" dirty="0">
                <a:solidFill>
                  <a:srgbClr val="4C70A7"/>
                </a:solidFill>
              </a:rPr>
              <a:t>regulatory/standardisation</a:t>
            </a:r>
            <a:r>
              <a:rPr lang="en-GB" sz="1400" i="0" dirty="0">
                <a:solidFill>
                  <a:srgbClr val="4C70A7"/>
                </a:solidFill>
              </a:rPr>
              <a:t> </a:t>
            </a:r>
            <a:r>
              <a:rPr lang="en-GB" sz="1400" i="0" dirty="0" smtClean="0">
                <a:solidFill>
                  <a:srgbClr val="4C70A7"/>
                </a:solidFill>
              </a:rPr>
              <a:t>roadmaps </a:t>
            </a:r>
          </a:p>
        </p:txBody>
      </p:sp>
    </p:spTree>
    <p:extLst>
      <p:ext uri="{BB962C8B-B14F-4D97-AF65-F5344CB8AC3E}">
        <p14:creationId xmlns:p14="http://schemas.microsoft.com/office/powerpoint/2010/main" xmlns="" val="1647176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2757" name="Rectangle 5"/>
          <p:cNvSpPr>
            <a:spLocks noChangeArrowheads="1"/>
          </p:cNvSpPr>
          <p:nvPr/>
        </p:nvSpPr>
        <p:spPr bwMode="auto">
          <a:xfrm>
            <a:off x="604838" y="1725613"/>
            <a:ext cx="8431212" cy="4728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80147" tIns="40074" rIns="80147" bIns="40074">
            <a:spAutoFit/>
          </a:bodyPr>
          <a:lstStyle/>
          <a:p>
            <a:pPr>
              <a:lnSpc>
                <a:spcPct val="120000"/>
              </a:lnSpc>
              <a:spcBef>
                <a:spcPct val="20000"/>
              </a:spcBef>
              <a:buClr>
                <a:srgbClr val="800000"/>
              </a:buClr>
              <a:buFont typeface="Monotype Sorts" pitchFamily="2" charset="2"/>
              <a:buNone/>
            </a:pPr>
            <a:endParaRPr lang="en-GB" altLang="ja-JP" sz="800" dirty="0">
              <a:solidFill>
                <a:srgbClr val="000066"/>
              </a:solidFill>
              <a:latin typeface="Arial" charset="0"/>
              <a:ea typeface="ＭＳ Ｐゴシック" charset="-128"/>
            </a:endParaRPr>
          </a:p>
          <a:p>
            <a:pPr marL="363538" indent="-363538">
              <a:lnSpc>
                <a:spcPct val="120000"/>
              </a:lnSpc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  <a:tabLst>
                <a:tab pos="363538" algn="l"/>
              </a:tabLst>
            </a:pPr>
            <a:r>
              <a:rPr lang="en-GB" altLang="ja-JP" sz="1800" dirty="0">
                <a:solidFill>
                  <a:srgbClr val="336699"/>
                </a:solidFill>
                <a:ea typeface="ＭＳ Ｐゴシック" charset="-128"/>
              </a:rPr>
              <a:t>Member States engaging 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Voluntarily and on a variable geometry basis 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</a:t>
            </a:r>
            <a:r>
              <a:rPr lang="en-GB" altLang="ja-JP" sz="1800" dirty="0">
                <a:solidFill>
                  <a:srgbClr val="336699"/>
                </a:solidFill>
                <a:ea typeface="ＭＳ Ｐゴシック" charset="-128"/>
              </a:rPr>
              <a:t>In the definition, development and implementation of </a:t>
            </a:r>
            <a:r>
              <a:rPr lang="en-GB" altLang="ja-JP" sz="1800" dirty="0" smtClean="0">
                <a:solidFill>
                  <a:srgbClr val="336699"/>
                </a:solidFill>
                <a:ea typeface="ＭＳ Ｐゴシック" charset="-128"/>
              </a:rPr>
              <a:t>common strategic </a:t>
            </a:r>
            <a:r>
              <a:rPr lang="en-GB" altLang="ja-JP" sz="1800" dirty="0">
                <a:solidFill>
                  <a:srgbClr val="336699"/>
                </a:solidFill>
                <a:ea typeface="ＭＳ Ｐゴシック" charset="-128"/>
              </a:rPr>
              <a:t>research agendas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Based on a common vision on how to address major societal challenges. 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endParaRPr lang="en-GB" altLang="ja-JP" sz="800" b="0" dirty="0">
              <a:solidFill>
                <a:srgbClr val="336699"/>
              </a:solidFill>
              <a:ea typeface="ＭＳ Ｐゴシック" charset="-128"/>
            </a:endParaRPr>
          </a:p>
          <a:p>
            <a:pPr marL="363538" indent="-363538">
              <a:lnSpc>
                <a:spcPct val="120000"/>
              </a:lnSpc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It may involve collaboration between existing national programmes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800000"/>
              </a:buClr>
              <a:buFont typeface="Monotype Sorts" pitchFamily="2" charset="2"/>
              <a:buNone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   or the setting up of entirely new ones. </a:t>
            </a:r>
          </a:p>
          <a:p>
            <a:pPr>
              <a:lnSpc>
                <a:spcPct val="120000"/>
              </a:lnSpc>
              <a:spcBef>
                <a:spcPct val="20000"/>
              </a:spcBef>
              <a:buClr>
                <a:srgbClr val="800000"/>
              </a:buClr>
              <a:buFont typeface="Monotype Sorts" pitchFamily="2" charset="2"/>
              <a:buNone/>
            </a:pPr>
            <a:endParaRPr lang="en-GB" altLang="ja-JP" sz="800" b="0" dirty="0">
              <a:solidFill>
                <a:srgbClr val="336699"/>
              </a:solidFill>
              <a:ea typeface="ＭＳ Ｐゴシック" charset="-128"/>
            </a:endParaRPr>
          </a:p>
          <a:p>
            <a:pPr marL="363538" indent="-363538">
              <a:lnSpc>
                <a:spcPct val="120000"/>
              </a:lnSpc>
              <a:spcBef>
                <a:spcPct val="20000"/>
              </a:spcBef>
              <a:buClr>
                <a:srgbClr val="336699"/>
              </a:buClr>
              <a:buFont typeface="Wingdings" pitchFamily="2" charset="2"/>
              <a:buChar char="§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It entails putting resources together, 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Selecting or developing the most appropriate instrument(s), and</a:t>
            </a:r>
          </a:p>
          <a:p>
            <a:pPr lvl="1">
              <a:lnSpc>
                <a:spcPct val="120000"/>
              </a:lnSpc>
              <a:spcBef>
                <a:spcPct val="20000"/>
              </a:spcBef>
              <a:buClr>
                <a:srgbClr val="000000"/>
              </a:buClr>
              <a:buSzPct val="120000"/>
              <a:buFont typeface="Wingdings" pitchFamily="2" charset="2"/>
              <a:buChar char="Ø"/>
            </a:pPr>
            <a:r>
              <a:rPr lang="en-GB" altLang="ja-JP" sz="1800" b="0" dirty="0">
                <a:solidFill>
                  <a:srgbClr val="336699"/>
                </a:solidFill>
                <a:ea typeface="ＭＳ Ｐゴシック" charset="-128"/>
              </a:rPr>
              <a:t> Collectively monitoring and reviewing progress.</a:t>
            </a:r>
            <a:endParaRPr lang="en-GB" sz="1800" b="0" dirty="0">
              <a:solidFill>
                <a:srgbClr val="336699"/>
              </a:solidFill>
              <a:ea typeface="Verdana" pitchFamily="34" charset="0"/>
              <a:cs typeface="Verdana" pitchFamily="34" charset="0"/>
            </a:endParaRPr>
          </a:p>
        </p:txBody>
      </p:sp>
      <p:sp>
        <p:nvSpPr>
          <p:cNvPr id="15363" name="Rectangle 2"/>
          <p:cNvSpPr txBox="1">
            <a:spLocks noChangeArrowheads="1"/>
          </p:cNvSpPr>
          <p:nvPr/>
        </p:nvSpPr>
        <p:spPr bwMode="auto">
          <a:xfrm>
            <a:off x="250825" y="1293813"/>
            <a:ext cx="8447088" cy="71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58775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1pPr>
            <a:lvl2pPr marL="742950" indent="-28575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2pPr>
            <a:lvl3pPr marL="11430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3pPr>
            <a:lvl4pPr marL="16002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4pPr>
            <a:lvl5pPr marL="2057400" indent="-228600" eaLnBrk="0" hangingPunct="0">
              <a:defRPr sz="7600" b="1">
                <a:solidFill>
                  <a:srgbClr val="FFD624"/>
                </a:solidFill>
                <a:latin typeface="Verdan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7600" b="1">
                <a:solidFill>
                  <a:srgbClr val="FFD624"/>
                </a:solidFill>
                <a:latin typeface="Verdana" pitchFamily="34" charset="0"/>
              </a:defRPr>
            </a:lvl9pPr>
          </a:lstStyle>
          <a:p>
            <a:pPr eaLnBrk="1" hangingPunct="1"/>
            <a:r>
              <a:rPr lang="en-GB" altLang="ja-JP" sz="2800">
                <a:solidFill>
                  <a:srgbClr val="336699"/>
                </a:solidFill>
                <a:latin typeface="Arial" charset="0"/>
                <a:ea typeface="ＭＳ Ｐゴシック" charset="-128"/>
              </a:rPr>
              <a:t>Joint Programming Process (Definition)</a:t>
            </a:r>
            <a:endParaRPr lang="en-GB" sz="2600">
              <a:solidFill>
                <a:srgbClr val="33669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145357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395288" y="1339850"/>
            <a:ext cx="8229600" cy="793750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dirty="0" smtClean="0"/>
              <a:t>Overview Joint Programming Initiatives</a:t>
            </a:r>
            <a:endParaRPr lang="en-GB" sz="1600" dirty="0" smtClean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276475"/>
            <a:ext cx="8229600" cy="3693319"/>
          </a:xfrm>
          <a:noFill/>
        </p:spPr>
        <p:txBody>
          <a:bodyPr>
            <a:spAutoFit/>
          </a:bodyPr>
          <a:lstStyle/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 smtClean="0"/>
              <a:t>Neurodegenerative </a:t>
            </a:r>
            <a:r>
              <a:rPr lang="en-GB" sz="1800" i="0" dirty="0"/>
              <a:t>diseases (JPND) (Alzheimer’s)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Agriculture, Food Security and Climate Change (FACCE)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 smtClean="0"/>
              <a:t>Cultural </a:t>
            </a:r>
            <a:r>
              <a:rPr lang="en-GB" sz="1800" i="0" dirty="0"/>
              <a:t>Heritage and global change: a new challenge for Europe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Healthy diet for a healthy life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fr-BE" sz="1800" i="0" dirty="0" smtClean="0"/>
              <a:t>More </a:t>
            </a:r>
            <a:r>
              <a:rPr lang="fr-BE" sz="1800" i="0" dirty="0" err="1"/>
              <a:t>Years</a:t>
            </a:r>
            <a:r>
              <a:rPr lang="fr-BE" sz="1800" i="0" dirty="0"/>
              <a:t>, </a:t>
            </a:r>
            <a:r>
              <a:rPr lang="fr-BE" sz="1800" i="0" dirty="0" err="1"/>
              <a:t>Better</a:t>
            </a:r>
            <a:r>
              <a:rPr lang="fr-BE" sz="1800" i="0" dirty="0"/>
              <a:t> </a:t>
            </a:r>
            <a:r>
              <a:rPr lang="fr-BE" sz="1800" i="0" dirty="0" err="1"/>
              <a:t>Lives</a:t>
            </a:r>
            <a:r>
              <a:rPr lang="fr-BE" sz="1800" i="0" dirty="0"/>
              <a:t> (</a:t>
            </a:r>
            <a:r>
              <a:rPr lang="en-GB" sz="1800" i="0" dirty="0"/>
              <a:t>Demographic</a:t>
            </a:r>
            <a:r>
              <a:rPr lang="fr-BE" sz="1800" i="0" dirty="0"/>
              <a:t> Change)</a:t>
            </a:r>
            <a:endParaRPr lang="en-GB" sz="1800" i="0" dirty="0"/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Anti-Microbial resistance</a:t>
            </a:r>
          </a:p>
          <a:p>
            <a:pPr marL="539750" indent="-539750" eaLnBrk="1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Healthy and Productive Seas and Oceans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 smtClean="0"/>
              <a:t>Water </a:t>
            </a:r>
            <a:r>
              <a:rPr lang="en-GB" sz="1800" i="0" dirty="0"/>
              <a:t>Challenges for a Changing World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Connecting Climate Knowledge for Europe (</a:t>
            </a:r>
            <a:r>
              <a:rPr lang="en-GB" sz="1800" i="0" dirty="0" err="1"/>
              <a:t>Clik'EU</a:t>
            </a:r>
            <a:r>
              <a:rPr lang="en-GB" sz="1800" i="0" dirty="0"/>
              <a:t>)</a:t>
            </a:r>
          </a:p>
          <a:p>
            <a:pPr marL="539750" indent="-539750" eaLnBrk="1" fontAlgn="t" hangingPunct="1">
              <a:buClr>
                <a:srgbClr val="336699"/>
              </a:buClr>
              <a:buFont typeface="+mj-lt"/>
              <a:buAutoNum type="arabicPeriod"/>
            </a:pPr>
            <a:r>
              <a:rPr lang="en-GB" sz="1800" i="0" dirty="0"/>
              <a:t>Urban </a:t>
            </a:r>
            <a:r>
              <a:rPr lang="en-GB" sz="1800" i="0" dirty="0" smtClean="0"/>
              <a:t>Europe</a:t>
            </a:r>
          </a:p>
          <a:p>
            <a:pPr eaLnBrk="1" fontAlgn="t" hangingPunct="1"/>
            <a:endParaRPr lang="en-GB" sz="1800" i="0" dirty="0"/>
          </a:p>
        </p:txBody>
      </p:sp>
    </p:spTree>
    <p:extLst>
      <p:ext uri="{BB962C8B-B14F-4D97-AF65-F5344CB8AC3E}">
        <p14:creationId xmlns:p14="http://schemas.microsoft.com/office/powerpoint/2010/main" xmlns="" val="4185799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339850"/>
            <a:ext cx="8156575" cy="504825"/>
          </a:xfrm>
          <a:noFill/>
        </p:spPr>
        <p:txBody>
          <a:bodyPr wrap="none"/>
          <a:lstStyle/>
          <a:p>
            <a:pPr marL="3175" indent="0" eaLnBrk="1" hangingPunct="1"/>
            <a:r>
              <a:rPr lang="en-GB" sz="2600" smtClean="0"/>
              <a:t>2013 survey on ERA-NETs and JPIs</a:t>
            </a:r>
          </a:p>
        </p:txBody>
      </p:sp>
      <p:graphicFrame>
        <p:nvGraphicFramePr>
          <p:cNvPr id="5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5003305"/>
              </p:ext>
            </p:extLst>
          </p:nvPr>
        </p:nvGraphicFramePr>
        <p:xfrm>
          <a:off x="539552" y="1988840"/>
          <a:ext cx="8219256" cy="4579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38300531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lide_Master">
  <a:themeElements>
    <a:clrScheme name="Slide_Master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lide_Master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 xmlns="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3175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GB" sz="7600" b="1" i="0" u="none" strike="noStrike" cap="none" normalizeH="0" baseline="0" smtClean="0">
            <a:ln>
              <a:noFill/>
            </a:ln>
            <a:solidFill>
              <a:srgbClr val="FFD624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Slide_Mast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lide_Mast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lide_Mast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Slide_Master 1">
    <a:dk1>
      <a:srgbClr val="000000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000000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Slide_Master">
    <a:majorFont>
      <a:latin typeface="Verdana"/>
      <a:ea typeface=""/>
      <a:cs typeface=""/>
    </a:majorFont>
    <a:minorFont>
      <a:latin typeface="Verdana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5281</TotalTime>
  <Words>1621</Words>
  <Application>Microsoft Office PowerPoint</Application>
  <PresentationFormat>On-screen Show (4:3)</PresentationFormat>
  <Paragraphs>230</Paragraphs>
  <Slides>22</Slides>
  <Notes>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3" baseType="lpstr">
      <vt:lpstr>Slide_Master</vt:lpstr>
      <vt:lpstr>Public-Public Partnerships in Horizon 2020</vt:lpstr>
      <vt:lpstr>Outline</vt:lpstr>
      <vt:lpstr>Public-public partnerships in Horizon 2020  (Art.20 Commission Proposal)</vt:lpstr>
      <vt:lpstr>Coordination of national programmes in FP7</vt:lpstr>
      <vt:lpstr>Example: M-ERA.NET – ERA-NET on  materials science and engineering</vt:lpstr>
      <vt:lpstr>Art. 185 initiative on Metrology (EMRP, FP7) Lessons learned </vt:lpstr>
      <vt:lpstr>Slide 7</vt:lpstr>
      <vt:lpstr>Overview Joint Programming Initiatives</vt:lpstr>
      <vt:lpstr>2013 survey on ERA-NETs and JPIs</vt:lpstr>
      <vt:lpstr>Type of action used for ERA-NET:  Programme Cofund (RfP)</vt:lpstr>
      <vt:lpstr>ERA-NET Cofund – main features</vt:lpstr>
      <vt:lpstr>Slide 12</vt:lpstr>
      <vt:lpstr>Financing of the co-funded call</vt:lpstr>
      <vt:lpstr>Example: cash-flow</vt:lpstr>
      <vt:lpstr>ERA-NET Cofund: unit costs for  additional activities</vt:lpstr>
      <vt:lpstr>Co-funded call: Rules for providing support to or  implementation of trans-national projects?</vt:lpstr>
      <vt:lpstr>Slide 17</vt:lpstr>
      <vt:lpstr>ERA-NET Cofund – Payments / Reporting </vt:lpstr>
      <vt:lpstr>Slide 19</vt:lpstr>
      <vt:lpstr>Use of ESIF in the context  of ERA-NET Cofund actions</vt:lpstr>
      <vt:lpstr>Horizon 2020: ERA-NET Cofund Infoday Brussels, 16 January 2014</vt:lpstr>
      <vt:lpstr>Thank you for your attention!  Any questions?</vt:lpstr>
    </vt:vector>
  </TitlesOfParts>
  <Company>European Commission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turneem</dc:creator>
  <cp:lastModifiedBy>EARTO</cp:lastModifiedBy>
  <cp:revision>275</cp:revision>
  <cp:lastPrinted>2013-10-01T11:55:24Z</cp:lastPrinted>
  <dcterms:created xsi:type="dcterms:W3CDTF">2011-10-28T10:25:18Z</dcterms:created>
  <dcterms:modified xsi:type="dcterms:W3CDTF">2013-12-03T14:58:35Z</dcterms:modified>
</cp:coreProperties>
</file>